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4"/>
  </p:notesMasterIdLst>
  <p:sldIdLst>
    <p:sldId id="432" r:id="rId2"/>
    <p:sldId id="256" r:id="rId3"/>
    <p:sldId id="277" r:id="rId4"/>
    <p:sldId id="403" r:id="rId5"/>
    <p:sldId id="381" r:id="rId6"/>
    <p:sldId id="322" r:id="rId7"/>
    <p:sldId id="326" r:id="rId8"/>
    <p:sldId id="325" r:id="rId9"/>
    <p:sldId id="382" r:id="rId10"/>
    <p:sldId id="324" r:id="rId11"/>
    <p:sldId id="383" r:id="rId12"/>
    <p:sldId id="392" r:id="rId13"/>
    <p:sldId id="385" r:id="rId14"/>
    <p:sldId id="430" r:id="rId15"/>
    <p:sldId id="388" r:id="rId16"/>
    <p:sldId id="389" r:id="rId17"/>
    <p:sldId id="390" r:id="rId18"/>
    <p:sldId id="391" r:id="rId19"/>
    <p:sldId id="323" r:id="rId20"/>
    <p:sldId id="316" r:id="rId21"/>
    <p:sldId id="320" r:id="rId22"/>
    <p:sldId id="319" r:id="rId23"/>
    <p:sldId id="318" r:id="rId24"/>
    <p:sldId id="317" r:id="rId25"/>
    <p:sldId id="315" r:id="rId26"/>
    <p:sldId id="433" r:id="rId27"/>
    <p:sldId id="350" r:id="rId28"/>
    <p:sldId id="354" r:id="rId29"/>
    <p:sldId id="351" r:id="rId30"/>
    <p:sldId id="353" r:id="rId31"/>
    <p:sldId id="312" r:id="rId32"/>
    <p:sldId id="313" r:id="rId33"/>
    <p:sldId id="360" r:id="rId34"/>
    <p:sldId id="361" r:id="rId35"/>
    <p:sldId id="362" r:id="rId36"/>
    <p:sldId id="404" r:id="rId37"/>
    <p:sldId id="405" r:id="rId38"/>
    <p:sldId id="408" r:id="rId39"/>
    <p:sldId id="406" r:id="rId40"/>
    <p:sldId id="407" r:id="rId41"/>
    <p:sldId id="373" r:id="rId42"/>
    <p:sldId id="395" r:id="rId43"/>
    <p:sldId id="397" r:id="rId44"/>
    <p:sldId id="398" r:id="rId45"/>
    <p:sldId id="399" r:id="rId46"/>
    <p:sldId id="393" r:id="rId47"/>
    <p:sldId id="429" r:id="rId48"/>
    <p:sldId id="420" r:id="rId49"/>
    <p:sldId id="416" r:id="rId50"/>
    <p:sldId id="418" r:id="rId51"/>
    <p:sldId id="417" r:id="rId52"/>
    <p:sldId id="415" r:id="rId53"/>
    <p:sldId id="421" r:id="rId54"/>
    <p:sldId id="307" r:id="rId55"/>
    <p:sldId id="423" r:id="rId56"/>
    <p:sldId id="424" r:id="rId57"/>
    <p:sldId id="425" r:id="rId58"/>
    <p:sldId id="422" r:id="rId59"/>
    <p:sldId id="306" r:id="rId60"/>
    <p:sldId id="426" r:id="rId61"/>
    <p:sldId id="329" r:id="rId62"/>
    <p:sldId id="427" r:id="rId63"/>
    <p:sldId id="304" r:id="rId64"/>
    <p:sldId id="305" r:id="rId65"/>
    <p:sldId id="333" r:id="rId66"/>
    <p:sldId id="334" r:id="rId67"/>
    <p:sldId id="330" r:id="rId68"/>
    <p:sldId id="331" r:id="rId69"/>
    <p:sldId id="332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35" r:id="rId80"/>
    <p:sldId id="337" r:id="rId81"/>
    <p:sldId id="336" r:id="rId82"/>
    <p:sldId id="342" r:id="rId83"/>
    <p:sldId id="338" r:id="rId84"/>
    <p:sldId id="340" r:id="rId85"/>
    <p:sldId id="339" r:id="rId86"/>
    <p:sldId id="346" r:id="rId87"/>
    <p:sldId id="343" r:id="rId88"/>
    <p:sldId id="344" r:id="rId89"/>
    <p:sldId id="345" r:id="rId90"/>
    <p:sldId id="347" r:id="rId91"/>
    <p:sldId id="428" r:id="rId92"/>
    <p:sldId id="348" r:id="rId93"/>
  </p:sldIdLst>
  <p:sldSz cx="24384000" cy="13716000"/>
  <p:notesSz cx="6858000" cy="9144000"/>
  <p:embeddedFontLst>
    <p:embeddedFont>
      <p:font typeface="Pretendard Black" panose="020B0600000101010101" charset="-127"/>
      <p:bold r:id="rId95"/>
    </p:embeddedFont>
    <p:embeddedFont>
      <p:font typeface="Pretendard ExtraBold" panose="020B0600000101010101" charset="-127"/>
      <p:bold r:id="rId96"/>
    </p:embeddedFont>
    <p:embeddedFont>
      <p:font typeface="Pretendard SemiBold" panose="020B0600000101010101" charset="-127"/>
      <p:bold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BB9D55-9A88-4B4D-A418-838FE6B180C9}">
          <p14:sldIdLst>
            <p14:sldId id="432"/>
            <p14:sldId id="256"/>
            <p14:sldId id="277"/>
            <p14:sldId id="403"/>
            <p14:sldId id="381"/>
            <p14:sldId id="322"/>
            <p14:sldId id="326"/>
            <p14:sldId id="325"/>
            <p14:sldId id="382"/>
            <p14:sldId id="324"/>
            <p14:sldId id="383"/>
            <p14:sldId id="392"/>
            <p14:sldId id="385"/>
            <p14:sldId id="430"/>
            <p14:sldId id="388"/>
            <p14:sldId id="389"/>
            <p14:sldId id="390"/>
            <p14:sldId id="391"/>
            <p14:sldId id="323"/>
            <p14:sldId id="316"/>
            <p14:sldId id="320"/>
            <p14:sldId id="319"/>
            <p14:sldId id="318"/>
            <p14:sldId id="317"/>
            <p14:sldId id="315"/>
            <p14:sldId id="433"/>
            <p14:sldId id="350"/>
            <p14:sldId id="354"/>
            <p14:sldId id="351"/>
            <p14:sldId id="353"/>
            <p14:sldId id="312"/>
            <p14:sldId id="313"/>
            <p14:sldId id="360"/>
            <p14:sldId id="361"/>
            <p14:sldId id="362"/>
            <p14:sldId id="404"/>
            <p14:sldId id="405"/>
            <p14:sldId id="408"/>
            <p14:sldId id="406"/>
            <p14:sldId id="407"/>
            <p14:sldId id="373"/>
            <p14:sldId id="395"/>
            <p14:sldId id="397"/>
            <p14:sldId id="398"/>
            <p14:sldId id="399"/>
            <p14:sldId id="393"/>
            <p14:sldId id="429"/>
          </p14:sldIdLst>
        </p14:section>
        <p14:section name="옵션" id="{4900DD89-9274-4053-A413-115CFB7D1594}">
          <p14:sldIdLst>
            <p14:sldId id="420"/>
            <p14:sldId id="416"/>
            <p14:sldId id="418"/>
            <p14:sldId id="417"/>
            <p14:sldId id="415"/>
            <p14:sldId id="421"/>
          </p14:sldIdLst>
        </p14:section>
        <p14:section name="이어서" id="{A7E73067-C31A-4202-969A-A13639EF1532}">
          <p14:sldIdLst>
            <p14:sldId id="307"/>
            <p14:sldId id="423"/>
          </p14:sldIdLst>
        </p14:section>
        <p14:section name="옵션" id="{B4A0C9FA-0FD4-4976-B855-14E5E1EA5B54}">
          <p14:sldIdLst>
            <p14:sldId id="424"/>
            <p14:sldId id="425"/>
            <p14:sldId id="422"/>
          </p14:sldIdLst>
        </p14:section>
        <p14:section name="이어서" id="{224F07A6-328F-498A-B00A-FC68C4DC1A72}">
          <p14:sldIdLst>
            <p14:sldId id="306"/>
            <p14:sldId id="426"/>
            <p14:sldId id="329"/>
            <p14:sldId id="427"/>
            <p14:sldId id="304"/>
            <p14:sldId id="305"/>
            <p14:sldId id="333"/>
            <p14:sldId id="334"/>
            <p14:sldId id="330"/>
            <p14:sldId id="331"/>
            <p14:sldId id="332"/>
            <p14:sldId id="341"/>
          </p14:sldIdLst>
        </p14:section>
        <p14:section name="안해도됨" id="{2E1A3397-3C8A-49DF-A067-75C3ACA94A94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35"/>
            <p14:sldId id="337"/>
            <p14:sldId id="336"/>
            <p14:sldId id="342"/>
            <p14:sldId id="338"/>
            <p14:sldId id="340"/>
            <p14:sldId id="339"/>
            <p14:sldId id="346"/>
            <p14:sldId id="343"/>
            <p14:sldId id="344"/>
            <p14:sldId id="345"/>
            <p14:sldId id="347"/>
            <p14:sldId id="428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3F3F3"/>
    <a:srgbClr val="A4C2F4"/>
    <a:srgbClr val="C9DAF8"/>
    <a:srgbClr val="F7F3FB"/>
    <a:srgbClr val="F2EBF9"/>
    <a:srgbClr val="F9F6FC"/>
    <a:srgbClr val="452DDD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0075" autoAdjust="0"/>
  </p:normalViewPr>
  <p:slideViewPr>
    <p:cSldViewPr>
      <p:cViewPr>
        <p:scale>
          <a:sx n="26" d="100"/>
          <a:sy n="26" d="100"/>
        </p:scale>
        <p:origin x="1563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8EA6-2BB2-4F28-A6B9-292EFFD491A9}" type="datetimeFigureOut">
              <a:rPr lang="ko-KR" altLang="en-US" smtClean="0"/>
              <a:t>2026-01-18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5A96-BA39-414E-B8C0-F3F89B67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3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3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단어의 의미를 모른다</a:t>
            </a:r>
            <a:endParaRPr lang="en-US" altLang="ko-KR" dirty="0"/>
          </a:p>
          <a:p>
            <a:r>
              <a:rPr lang="ko-KR" altLang="en-US" dirty="0"/>
              <a:t>단어 순서를 무시한다</a:t>
            </a:r>
            <a:endParaRPr lang="en-US" altLang="ko-KR" dirty="0"/>
          </a:p>
          <a:p>
            <a:r>
              <a:rPr lang="ko-KR" altLang="en-US" dirty="0"/>
              <a:t>희소</a:t>
            </a:r>
            <a:r>
              <a:rPr lang="en-US" altLang="ko-KR" dirty="0"/>
              <a:t>(Sparse) </a:t>
            </a:r>
            <a:r>
              <a:rPr lang="ko-KR" altLang="en-US" dirty="0"/>
              <a:t>벡터</a:t>
            </a:r>
            <a:endParaRPr lang="en-US" altLang="ko-KR" b="0" dirty="0"/>
          </a:p>
          <a:p>
            <a:r>
              <a:rPr lang="ko-KR" altLang="en-US" b="1" dirty="0"/>
              <a:t>새로운 단어 처리 불가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빈도만 센다 </a:t>
            </a:r>
            <a:r>
              <a:rPr lang="en-US" altLang="ko-KR" b="1" dirty="0"/>
              <a:t>= </a:t>
            </a:r>
            <a:r>
              <a:rPr lang="ko-KR" altLang="en-US" b="1" dirty="0"/>
              <a:t>중요도 무시</a:t>
            </a:r>
            <a:endParaRPr lang="en-US" altLang="ko-KR" b="1" dirty="0"/>
          </a:p>
          <a:p>
            <a:r>
              <a:rPr lang="ko-KR" altLang="en-US" dirty="0"/>
              <a:t>문맥을 고려하지 못함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5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1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단어를 하나씩 가리고 예측</a:t>
            </a:r>
            <a:endParaRPr lang="en-US" altLang="ko-KR" dirty="0"/>
          </a:p>
          <a:p>
            <a:r>
              <a:rPr lang="ko-KR" altLang="en-US" dirty="0"/>
              <a:t>수십억 문장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같은 “</a:t>
            </a:r>
            <a:r>
              <a:rPr lang="ko-KR" altLang="en-US" dirty="0" err="1"/>
              <a:t>사과”라도</a:t>
            </a:r>
            <a:r>
              <a:rPr lang="ko-KR" altLang="en-US" dirty="0"/>
              <a:t> 문맥에 따라 의미 달라짐</a:t>
            </a:r>
            <a:r>
              <a:rPr lang="en-US" altLang="ko-KR" dirty="0"/>
              <a:t>(</a:t>
            </a:r>
            <a:r>
              <a:rPr lang="ko-KR" altLang="en-US" dirty="0"/>
              <a:t>확률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동음이의어도 처리 가능</a:t>
            </a:r>
            <a:endParaRPr lang="en-US" altLang="ko-KR" dirty="0"/>
          </a:p>
          <a:p>
            <a:r>
              <a:rPr lang="ko-KR" altLang="en-US" dirty="0"/>
              <a:t>문장전체 이해</a:t>
            </a:r>
            <a:r>
              <a:rPr lang="en-US" altLang="ko-KR" dirty="0"/>
              <a:t>: </a:t>
            </a:r>
            <a:r>
              <a:rPr lang="ko-KR" altLang="en-US" dirty="0"/>
              <a:t>단어 하나하나가 아닌 문장 전체의 흐름과 의미 파악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0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7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9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2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3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2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3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03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우리가 사용하는 데이터 중에는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Sequence data(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음성인식이라던지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자연어라던지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등의 문맥이 있는 데이터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들이 상당히 많이 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이는 하나의 단어만 알고 이해한다고 전체 맥락을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이해할수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없듯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이전의 단어들을 이해해야 전체의 맥락을 이해 할 수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있는거죠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</a:p>
          <a:p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이런 맥락들이 있는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series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데이터는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NN/CNN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에서 사용하기 어렵습니다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6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Google Sans Text"/>
              </a:rPr>
              <a:t>$</a:t>
            </a:r>
            <a:r>
              <a:rPr lang="en-US" altLang="ko-KR" b="1" dirty="0" err="1">
                <a:effectLst/>
                <a:latin typeface="Google Sans Text"/>
              </a:rPr>
              <a:t>h_t</a:t>
            </a:r>
            <a:r>
              <a:rPr lang="en-US" altLang="ko-KR" b="1" dirty="0">
                <a:effectLst/>
                <a:latin typeface="Google Sans Text"/>
              </a:rPr>
              <a:t>$ (Hidden State):</a:t>
            </a:r>
            <a:r>
              <a:rPr lang="ko-KR" altLang="en-US" dirty="0">
                <a:effectLst/>
                <a:latin typeface="Google Sans Text"/>
              </a:rPr>
              <a:t> 인공지능의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속마음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내부적인 기억과 생각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</a:t>
            </a:r>
            <a:r>
              <a:rPr lang="en-US" altLang="ko-KR" b="1" dirty="0" err="1">
                <a:effectLst/>
                <a:latin typeface="Google Sans Text"/>
              </a:rPr>
              <a:t>y_t</a:t>
            </a:r>
            <a:r>
              <a:rPr lang="en-US" altLang="ko-KR" b="1" dirty="0">
                <a:effectLst/>
                <a:latin typeface="Google Sans Text"/>
              </a:rPr>
              <a:t>$ (Output):</a:t>
            </a:r>
            <a:r>
              <a:rPr lang="ko-KR" altLang="en-US" dirty="0">
                <a:effectLst/>
                <a:latin typeface="Google Sans Text"/>
              </a:rPr>
              <a:t> 인공지능의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입 밖으로 나오는 말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최종 </a:t>
            </a:r>
            <a:r>
              <a:rPr lang="ko-KR" altLang="en-US" dirty="0" err="1">
                <a:effectLst/>
                <a:latin typeface="Google Sans Text"/>
              </a:rPr>
              <a:t>예측값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$W_{</a:t>
            </a:r>
            <a:r>
              <a:rPr lang="en-US" altLang="ko-KR" b="1" dirty="0" err="1">
                <a:effectLst/>
                <a:latin typeface="Google Sans Text"/>
              </a:rPr>
              <a:t>hy</a:t>
            </a:r>
            <a:r>
              <a:rPr lang="en-US" altLang="ko-KR" b="1" dirty="0">
                <a:effectLst/>
                <a:latin typeface="Google Sans Text"/>
              </a:rPr>
              <a:t>}$:</a:t>
            </a:r>
            <a:r>
              <a:rPr lang="ko-KR" altLang="en-US" dirty="0">
                <a:effectLst/>
                <a:latin typeface="Google Sans Text"/>
              </a:rPr>
              <a:t> 속마음을 말로 바꿔주는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변환기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가중치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오른쪽 그래프를 보시면 </a:t>
            </a:r>
            <a:r>
              <a:rPr lang="en-US" altLang="ko-KR" dirty="0">
                <a:effectLst/>
                <a:latin typeface="Google Sans Text"/>
              </a:rPr>
              <a:t>S</a:t>
            </a:r>
            <a:r>
              <a:rPr lang="ko-KR" altLang="en-US" dirty="0">
                <a:effectLst/>
                <a:latin typeface="Google Sans Text"/>
              </a:rPr>
              <a:t>자 모양의 파란 선이 있죠</a:t>
            </a:r>
            <a:r>
              <a:rPr lang="en-US" altLang="ko-KR" dirty="0">
                <a:effectLst/>
                <a:latin typeface="Google Sans Text"/>
              </a:rPr>
              <a:t>? </a:t>
            </a:r>
            <a:r>
              <a:rPr lang="ko-KR" altLang="en-US" dirty="0">
                <a:effectLst/>
                <a:latin typeface="Google Sans Text"/>
              </a:rPr>
              <a:t>이게 </a:t>
            </a:r>
            <a:r>
              <a:rPr lang="en-US" altLang="ko-KR" dirty="0">
                <a:effectLst/>
                <a:latin typeface="Google Sans Text"/>
              </a:rPr>
              <a:t>Tanh(</a:t>
            </a:r>
            <a:r>
              <a:rPr lang="ko-KR" altLang="en-US" dirty="0">
                <a:effectLst/>
                <a:latin typeface="Google Sans Text"/>
              </a:rPr>
              <a:t>탄젠트 </a:t>
            </a:r>
            <a:r>
              <a:rPr lang="ko-KR" altLang="en-US" dirty="0" err="1">
                <a:effectLst/>
                <a:latin typeface="Google Sans Text"/>
              </a:rPr>
              <a:t>에이치</a:t>
            </a:r>
            <a:r>
              <a:rPr lang="en-US" altLang="ko-KR" dirty="0">
                <a:effectLst/>
                <a:latin typeface="Google Sans Text"/>
              </a:rPr>
              <a:t>)</a:t>
            </a:r>
            <a:r>
              <a:rPr lang="ko-KR" altLang="en-US" dirty="0">
                <a:effectLst/>
                <a:latin typeface="Google Sans Text"/>
              </a:rPr>
              <a:t>라는 함수인데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역할은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기억 조절기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ko-KR" altLang="en-US" dirty="0">
                <a:effectLst/>
                <a:latin typeface="Google Sans Text"/>
              </a:rPr>
              <a:t>인공지능이 계산을 반복하다 보면 숫자가 너무 커져서 감당이 안 될 때가 있어요</a:t>
            </a:r>
            <a:r>
              <a:rPr lang="en-US" altLang="ko-KR" dirty="0">
                <a:effectLst/>
                <a:latin typeface="Google Sans Text"/>
              </a:rPr>
              <a:t>. </a:t>
            </a:r>
          </a:p>
          <a:p>
            <a:r>
              <a:rPr lang="ko-KR" altLang="en-US" dirty="0">
                <a:effectLst/>
                <a:latin typeface="Google Sans Text"/>
              </a:rPr>
              <a:t>이때 </a:t>
            </a:r>
            <a:r>
              <a:rPr lang="en-US" altLang="ko-KR" dirty="0">
                <a:effectLst/>
                <a:latin typeface="Google Sans Text"/>
              </a:rPr>
              <a:t>Tanh </a:t>
            </a:r>
            <a:r>
              <a:rPr lang="ko-KR" altLang="en-US" dirty="0">
                <a:effectLst/>
                <a:latin typeface="Google Sans Text"/>
              </a:rPr>
              <a:t>함수는 아무리 큰 숫자가 들어와도 </a:t>
            </a:r>
            <a:r>
              <a:rPr lang="ko-KR" altLang="en-US" b="1" dirty="0">
                <a:effectLst/>
                <a:latin typeface="Google Sans Text"/>
              </a:rPr>
              <a:t>값이 무조건 </a:t>
            </a:r>
            <a:r>
              <a:rPr lang="en-US" altLang="ko-KR" b="1" dirty="0">
                <a:effectLst/>
                <a:latin typeface="Google Sans Text"/>
              </a:rPr>
              <a:t>-1</a:t>
            </a:r>
            <a:r>
              <a:rPr lang="ko-KR" altLang="en-US" b="1" dirty="0">
                <a:effectLst/>
                <a:latin typeface="Google Sans Text"/>
              </a:rPr>
              <a:t>에서 </a:t>
            </a:r>
            <a:r>
              <a:rPr lang="en-US" altLang="ko-KR" b="1" dirty="0">
                <a:effectLst/>
                <a:latin typeface="Google Sans Text"/>
              </a:rPr>
              <a:t>1 </a:t>
            </a:r>
            <a:r>
              <a:rPr lang="ko-KR" altLang="en-US" b="1" dirty="0">
                <a:effectLst/>
                <a:latin typeface="Google Sans Text"/>
              </a:rPr>
              <a:t>사이</a:t>
            </a:r>
            <a:r>
              <a:rPr lang="ko-KR" altLang="en-US" dirty="0">
                <a:effectLst/>
                <a:latin typeface="Google Sans Text"/>
              </a:rPr>
              <a:t>에 머물게 꽉 눌러줍니다</a:t>
            </a:r>
            <a:r>
              <a:rPr lang="en-US" altLang="ko-KR" dirty="0">
                <a:effectLst/>
                <a:latin typeface="Google Sans Text"/>
              </a:rPr>
              <a:t>. </a:t>
            </a:r>
          </a:p>
          <a:p>
            <a:r>
              <a:rPr lang="ko-KR" altLang="en-US" dirty="0">
                <a:effectLst/>
                <a:latin typeface="Google Sans Text"/>
              </a:rPr>
              <a:t>기억이 너무 </a:t>
            </a:r>
            <a:r>
              <a:rPr lang="ko-KR" altLang="en-US" dirty="0" err="1">
                <a:effectLst/>
                <a:latin typeface="Google Sans Text"/>
              </a:rPr>
              <a:t>과해져서</a:t>
            </a:r>
            <a:r>
              <a:rPr lang="ko-KR" altLang="en-US" dirty="0">
                <a:effectLst/>
                <a:latin typeface="Google Sans Text"/>
              </a:rPr>
              <a:t> 폭주하지 않도록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정보를 적절한 크기로 예쁘게 다듬어주는 필터라고 생각하면 쉬워요</a:t>
            </a:r>
            <a:r>
              <a:rPr lang="en-US" altLang="ko-KR" dirty="0">
                <a:effectLst/>
                <a:latin typeface="Google Sans Text"/>
              </a:rPr>
              <a:t>.“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정리하자면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en-US" altLang="ko-KR" b="1" dirty="0">
                <a:effectLst/>
                <a:latin typeface="Google Sans Text"/>
              </a:rPr>
              <a:t>Vanilla RNN</a:t>
            </a:r>
            <a:r>
              <a:rPr lang="ko-KR" altLang="en-US" dirty="0">
                <a:effectLst/>
                <a:latin typeface="Google Sans Text"/>
              </a:rPr>
              <a:t>은 가장 기본적인 형태의 순환 신경망으로</a:t>
            </a:r>
            <a:r>
              <a:rPr lang="en-US" altLang="ko-KR" dirty="0">
                <a:effectLst/>
                <a:latin typeface="Google Sans Text"/>
              </a:rPr>
              <a:t>, </a:t>
            </a:r>
          </a:p>
          <a:p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순서가 있는 데이터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문장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주가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날씨 등</a:t>
            </a:r>
            <a:r>
              <a:rPr lang="en-US" altLang="ko-KR" dirty="0">
                <a:effectLst/>
                <a:latin typeface="Google Sans Text"/>
              </a:rPr>
              <a:t>)'</a:t>
            </a:r>
            <a:r>
              <a:rPr lang="ko-KR" altLang="en-US" dirty="0">
                <a:effectLst/>
                <a:latin typeface="Google Sans Text"/>
              </a:rPr>
              <a:t>를 처리할 때 과거의 정보를 잊지 않고 활용하기 위해 만들어졌습니다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ko-KR" altLang="en-US" dirty="0">
                <a:effectLst/>
                <a:latin typeface="Google Sans Text"/>
              </a:rPr>
              <a:t>비록 이 방식은 문장이 너무 길어지면 앞부분을 조금씩 잊어버린다는 단점이 있지만</a:t>
            </a:r>
            <a:r>
              <a:rPr lang="en-US" altLang="ko-KR" dirty="0">
                <a:effectLst/>
                <a:latin typeface="Google Sans Text"/>
              </a:rPr>
              <a:t>, </a:t>
            </a:r>
          </a:p>
          <a:p>
            <a:r>
              <a:rPr lang="ko-KR" altLang="en-US" dirty="0">
                <a:effectLst/>
                <a:latin typeface="Google Sans Text"/>
              </a:rPr>
              <a:t>현재 우리가 쓰는 </a:t>
            </a:r>
            <a:r>
              <a:rPr lang="ko-KR" altLang="en-US" dirty="0" err="1">
                <a:effectLst/>
                <a:latin typeface="Google Sans Text"/>
              </a:rPr>
              <a:t>챗</a:t>
            </a:r>
            <a:r>
              <a:rPr lang="en-US" altLang="ko-KR" dirty="0">
                <a:effectLst/>
                <a:latin typeface="Google Sans Text"/>
              </a:rPr>
              <a:t>GPT </a:t>
            </a:r>
            <a:r>
              <a:rPr lang="ko-KR" altLang="en-US" dirty="0">
                <a:effectLst/>
                <a:latin typeface="Google Sans Text"/>
              </a:rPr>
              <a:t>같은 거대 모델들이 탄생할 수 있게 만든 아주 중요한 조상님 같은 기술입니다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ko-KR" b="1" dirty="0">
                <a:effectLst/>
                <a:latin typeface="Google Sans Text"/>
              </a:rPr>
              <a:t>Vanilla</a:t>
            </a:r>
            <a:r>
              <a:rPr lang="ko-KR" altLang="en-US" b="1" dirty="0">
                <a:effectLst/>
                <a:latin typeface="Google Sans Text"/>
              </a:rPr>
              <a:t>의 의미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'Vanilla'</a:t>
            </a:r>
            <a:r>
              <a:rPr lang="ko-KR" altLang="en-US" dirty="0">
                <a:effectLst/>
                <a:latin typeface="Google Sans Text"/>
              </a:rPr>
              <a:t>는 아이스크림의 가장 기본 맛처럼</a:t>
            </a:r>
            <a:r>
              <a:rPr lang="en-US" altLang="ko-KR" dirty="0">
                <a:effectLst/>
                <a:latin typeface="Google Sans Text"/>
              </a:rPr>
              <a:t>, '</a:t>
            </a:r>
            <a:r>
              <a:rPr lang="ko-KR" altLang="en-US" dirty="0">
                <a:effectLst/>
                <a:latin typeface="Google Sans Text"/>
              </a:rPr>
              <a:t>가장 기본적이고 순수한 형태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를 의미</a:t>
            </a:r>
            <a:endParaRPr lang="en-US" altLang="ko-KR" dirty="0">
              <a:effectLst/>
              <a:latin typeface="Google Sans Tex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57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 실제로 </a:t>
            </a:r>
            <a:r>
              <a:rPr lang="en-US" altLang="ko-KR" b="1" dirty="0"/>
              <a:t>'</a:t>
            </a:r>
            <a:r>
              <a:rPr lang="ko-KR" altLang="en-US" b="1" dirty="0"/>
              <a:t>어떻게 계산되고</a:t>
            </a:r>
            <a:r>
              <a:rPr lang="en-US" altLang="ko-KR" b="1" dirty="0"/>
              <a:t>(</a:t>
            </a:r>
            <a:r>
              <a:rPr lang="ko-KR" altLang="en-US" b="1" dirty="0" err="1"/>
              <a:t>순전파</a:t>
            </a:r>
            <a:r>
              <a:rPr lang="en-US" altLang="ko-KR" b="1" dirty="0"/>
              <a:t>)'</a:t>
            </a:r>
            <a:r>
              <a:rPr lang="en-US" altLang="ko-KR" dirty="0"/>
              <a:t>, '</a:t>
            </a:r>
            <a:r>
              <a:rPr lang="ko-KR" altLang="en-US" dirty="0"/>
              <a:t>어떻게 공부하는지</a:t>
            </a:r>
            <a:r>
              <a:rPr lang="en-US" altLang="ko-KR" dirty="0"/>
              <a:t>(</a:t>
            </a:r>
            <a:r>
              <a:rPr lang="ko-KR" altLang="en-US" dirty="0" err="1"/>
              <a:t>역전파</a:t>
            </a:r>
            <a:r>
              <a:rPr lang="en-US" altLang="ko-KR" dirty="0"/>
              <a:t>)'</a:t>
            </a:r>
            <a:r>
              <a:rPr lang="ko-KR" altLang="en-US" dirty="0"/>
              <a:t>를 보여주는 그림</a:t>
            </a:r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-US" altLang="ko-KR" dirty="0"/>
              <a:t>RNN </a:t>
            </a:r>
            <a:r>
              <a:rPr lang="ko-KR" altLang="en-US" dirty="0"/>
              <a:t>내부에서 실제로 어떤 일이 벌어지는지 들여다볼까요</a:t>
            </a:r>
            <a:r>
              <a:rPr lang="en-US" altLang="ko-KR" dirty="0"/>
              <a:t>? </a:t>
            </a:r>
            <a:r>
              <a:rPr lang="ko-KR" altLang="en-US" dirty="0"/>
              <a:t>이 복잡한 그림은 데이터가 정답</a:t>
            </a:r>
            <a:r>
              <a:rPr lang="en-US" altLang="ko-KR" dirty="0"/>
              <a:t>(</a:t>
            </a:r>
            <a:r>
              <a:rPr lang="en-US" altLang="ko-KR" dirty="0">
                <a:effectLst/>
                <a:latin typeface="Google Sans Text"/>
              </a:rPr>
              <a:t>$</a:t>
            </a:r>
            <a:r>
              <a:rPr lang="en-US" altLang="ko-KR" dirty="0" err="1">
                <a:effectLst/>
                <a:latin typeface="Google Sans Text"/>
              </a:rPr>
              <a:t>y_t</a:t>
            </a:r>
            <a:r>
              <a:rPr lang="en-US" altLang="ko-KR" dirty="0">
                <a:effectLst/>
                <a:latin typeface="Google Sans Text"/>
              </a:rPr>
              <a:t>$</a:t>
            </a:r>
            <a:r>
              <a:rPr lang="en-US" altLang="ko-KR" dirty="0"/>
              <a:t>)</a:t>
            </a:r>
            <a:r>
              <a:rPr lang="ko-KR" altLang="en-US" dirty="0"/>
              <a:t>을 향해 흘러가는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데이터가 입력</a:t>
            </a:r>
            <a:r>
              <a:rPr lang="en-US" altLang="ko-KR" dirty="0">
                <a:effectLst/>
                <a:latin typeface="Google Sans Text"/>
              </a:rPr>
              <a:t>($x$) → </a:t>
            </a:r>
            <a:r>
              <a:rPr lang="ko-KR" altLang="en-US" dirty="0">
                <a:effectLst/>
                <a:latin typeface="Google Sans Text"/>
              </a:rPr>
              <a:t>기억</a:t>
            </a:r>
            <a:r>
              <a:rPr lang="en-US" altLang="ko-KR" dirty="0">
                <a:effectLst/>
                <a:latin typeface="Google Sans Text"/>
              </a:rPr>
              <a:t>($h$) → </a:t>
            </a:r>
            <a:r>
              <a:rPr lang="ko-KR" altLang="en-US" dirty="0">
                <a:effectLst/>
                <a:latin typeface="Google Sans Text"/>
              </a:rPr>
              <a:t>출력</a:t>
            </a:r>
            <a:r>
              <a:rPr lang="en-US" altLang="ko-KR" dirty="0">
                <a:effectLst/>
                <a:latin typeface="Google Sans Text"/>
              </a:rPr>
              <a:t>($y$)</a:t>
            </a:r>
            <a:r>
              <a:rPr lang="ko-KR" altLang="en-US" dirty="0">
                <a:effectLst/>
                <a:latin typeface="Google Sans Text"/>
              </a:rPr>
              <a:t>으로 흐르는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실전 문제 풀기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틀린 결과에서 거꾸로 돌아가며 원인</a:t>
            </a:r>
            <a:r>
              <a:rPr lang="en-US" altLang="ko-KR" dirty="0">
                <a:effectLst/>
                <a:latin typeface="Google Sans Text"/>
              </a:rPr>
              <a:t>($W$, $b$)</a:t>
            </a:r>
            <a:r>
              <a:rPr lang="ko-KR" altLang="en-US" dirty="0">
                <a:effectLst/>
                <a:latin typeface="Google Sans Text"/>
              </a:rPr>
              <a:t>을 찾아 고치는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오답 정리하기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$W$ (Weight):</a:t>
            </a:r>
            <a:r>
              <a:rPr lang="ko-KR" altLang="en-US" dirty="0">
                <a:effectLst/>
                <a:latin typeface="Google Sans Text"/>
              </a:rPr>
              <a:t> 인공지능이 데이터를 얼마나 중요하게 생각하는지 정하는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비중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레시피</a:t>
            </a:r>
            <a:r>
              <a:rPr lang="en-US" altLang="ko-KR" dirty="0">
                <a:effectLst/>
                <a:latin typeface="Google Sans Text"/>
              </a:rPr>
              <a:t>'</a:t>
            </a:r>
          </a:p>
          <a:p>
            <a:r>
              <a:rPr lang="en-US" altLang="ko-KR" b="1" dirty="0">
                <a:effectLst/>
                <a:latin typeface="Google Sans Text"/>
              </a:rPr>
              <a:t>$b$ (Bias):</a:t>
            </a:r>
            <a:r>
              <a:rPr lang="ko-KR" altLang="en-US" dirty="0">
                <a:effectLst/>
                <a:latin typeface="Google Sans Text"/>
              </a:rPr>
              <a:t> 데이터와 상관없이 기본적으로 깔고 가는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성향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기본 간</a:t>
            </a:r>
            <a:r>
              <a:rPr lang="en-US" altLang="ko-KR" dirty="0">
                <a:effectLst/>
                <a:latin typeface="Google Sans Text"/>
              </a:rPr>
              <a:t>’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 영화 진짜 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문장을 읽는 과정을 상상해 보세요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인공지능은 이 문장을 한 번에 읽지 않고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한 </a:t>
            </a:r>
            <a:r>
              <a:rPr lang="ko-KR" altLang="en-US" dirty="0" err="1">
                <a:effectLst/>
                <a:latin typeface="Google Sans Text"/>
              </a:rPr>
              <a:t>단어씩</a:t>
            </a:r>
            <a:r>
              <a:rPr lang="ko-KR" altLang="en-US" dirty="0">
                <a:effectLst/>
                <a:latin typeface="Google Sans Text"/>
              </a:rPr>
              <a:t> 순서대로 읽습니다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첫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이</a:t>
            </a:r>
            <a:r>
              <a:rPr lang="en-US" altLang="ko-KR" b="1" dirty="0">
                <a:effectLst/>
                <a:latin typeface="Google Sans Text"/>
              </a:rPr>
              <a:t>"($x_1$):</a:t>
            </a:r>
            <a:r>
              <a:rPr lang="ko-KR" altLang="en-US" dirty="0">
                <a:effectLst/>
                <a:latin typeface="Google Sans Text"/>
              </a:rPr>
              <a:t> 아무 정보가 없던 머릿속</a:t>
            </a:r>
            <a:r>
              <a:rPr lang="en-US" altLang="ko-KR" dirty="0">
                <a:effectLst/>
                <a:latin typeface="Google Sans Text"/>
              </a:rPr>
              <a:t>($h_0$)</a:t>
            </a:r>
            <a:r>
              <a:rPr lang="ko-KR" altLang="en-US" dirty="0">
                <a:effectLst/>
                <a:latin typeface="Google Sans Text"/>
              </a:rPr>
              <a:t>에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단어가 들어옵니다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아직은 무슨 뜻인지 몰라 중립적인 상태를 유지합니다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두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영화</a:t>
            </a:r>
            <a:r>
              <a:rPr lang="en-US" altLang="ko-KR" b="1" dirty="0">
                <a:effectLst/>
                <a:latin typeface="Google Sans Text"/>
              </a:rPr>
              <a:t>"($x_2$):</a:t>
            </a:r>
            <a:r>
              <a:rPr lang="ko-KR" altLang="en-US" dirty="0">
                <a:effectLst/>
                <a:latin typeface="Google Sans Text"/>
              </a:rPr>
              <a:t> 방금 전의 기억</a:t>
            </a:r>
            <a:r>
              <a:rPr lang="en-US" altLang="ko-KR" dirty="0">
                <a:effectLst/>
                <a:latin typeface="Google Sans Text"/>
              </a:rPr>
              <a:t>($h_1$)</a:t>
            </a:r>
            <a:r>
              <a:rPr lang="ko-KR" altLang="en-US" dirty="0">
                <a:effectLst/>
                <a:latin typeface="Google Sans Text"/>
              </a:rPr>
              <a:t>과 새 단어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영화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가 만납니다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이제 인공지능은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아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영화에 대한 이야기구나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라고 생각하며 기억</a:t>
            </a:r>
            <a:r>
              <a:rPr lang="en-US" altLang="ko-KR" dirty="0">
                <a:effectLst/>
                <a:latin typeface="Google Sans Text"/>
              </a:rPr>
              <a:t>($h_2$)</a:t>
            </a:r>
            <a:r>
              <a:rPr lang="ko-KR" altLang="en-US" dirty="0">
                <a:effectLst/>
                <a:latin typeface="Google Sans Text"/>
              </a:rPr>
              <a:t>을 업데이트합니다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세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진짜</a:t>
            </a:r>
            <a:r>
              <a:rPr lang="en-US" altLang="ko-KR" b="1" dirty="0">
                <a:effectLst/>
                <a:latin typeface="Google Sans Text"/>
              </a:rPr>
              <a:t>"($x_3$):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영화 이야기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라는 기억</a:t>
            </a:r>
            <a:r>
              <a:rPr lang="en-US" altLang="ko-KR" dirty="0">
                <a:effectLst/>
                <a:latin typeface="Google Sans Text"/>
              </a:rPr>
              <a:t>($h_2$)</a:t>
            </a:r>
            <a:r>
              <a:rPr lang="ko-KR" altLang="en-US" dirty="0">
                <a:effectLst/>
                <a:latin typeface="Google Sans Text"/>
              </a:rPr>
              <a:t>에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진짜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강조어가 더해집니다</a:t>
            </a:r>
            <a:r>
              <a:rPr lang="en-US" altLang="ko-KR" dirty="0">
                <a:effectLst/>
                <a:latin typeface="Google Sans Text"/>
              </a:rPr>
              <a:t>. '</a:t>
            </a:r>
            <a:r>
              <a:rPr lang="ko-KR" altLang="en-US" dirty="0">
                <a:effectLst/>
                <a:latin typeface="Google Sans Text"/>
              </a:rPr>
              <a:t>무언가 강한 의견이 나오겠구나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라고 기대하며 기억</a:t>
            </a:r>
            <a:r>
              <a:rPr lang="en-US" altLang="ko-KR" dirty="0">
                <a:effectLst/>
                <a:latin typeface="Google Sans Text"/>
              </a:rPr>
              <a:t>($h_3$)</a:t>
            </a:r>
            <a:r>
              <a:rPr lang="ko-KR" altLang="en-US" dirty="0">
                <a:effectLst/>
                <a:latin typeface="Google Sans Text"/>
              </a:rPr>
              <a:t>은 조금 더 긴장된 상태가 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마지막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감동적이야</a:t>
            </a:r>
            <a:r>
              <a:rPr lang="en-US" altLang="ko-KR" b="1" dirty="0">
                <a:effectLst/>
                <a:latin typeface="Google Sans Text"/>
              </a:rPr>
              <a:t>"($x_4$):</a:t>
            </a:r>
            <a:r>
              <a:rPr lang="ko-KR" altLang="en-US" dirty="0">
                <a:effectLst/>
                <a:latin typeface="Google Sans Text"/>
              </a:rPr>
              <a:t> 드디어 결정적인 단어가 들어왔습니다</a:t>
            </a:r>
            <a:r>
              <a:rPr lang="en-US" altLang="ko-KR" dirty="0">
                <a:effectLst/>
                <a:latin typeface="Google Sans Text"/>
              </a:rPr>
              <a:t>! </a:t>
            </a:r>
            <a:r>
              <a:rPr lang="ko-KR" altLang="en-US" dirty="0">
                <a:effectLst/>
                <a:latin typeface="Google Sans Text"/>
              </a:rPr>
              <a:t>앞선 기억들</a:t>
            </a:r>
            <a:r>
              <a:rPr lang="en-US" altLang="ko-KR" dirty="0">
                <a:effectLst/>
                <a:latin typeface="Google Sans Text"/>
              </a:rPr>
              <a:t>($h_3$)</a:t>
            </a:r>
            <a:r>
              <a:rPr lang="ko-KR" altLang="en-US" dirty="0">
                <a:effectLst/>
                <a:latin typeface="Google Sans Text"/>
              </a:rPr>
              <a:t>과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재료가 섞여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인공지능의 머릿속</a:t>
            </a:r>
            <a:r>
              <a:rPr lang="en-US" altLang="ko-KR" dirty="0">
                <a:effectLst/>
                <a:latin typeface="Google Sans Text"/>
              </a:rPr>
              <a:t>($h_4$)</a:t>
            </a:r>
            <a:r>
              <a:rPr lang="ko-KR" altLang="en-US" dirty="0">
                <a:effectLst/>
                <a:latin typeface="Google Sans Text"/>
              </a:rPr>
              <a:t>은 **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매우 긍정적</a:t>
            </a:r>
            <a:r>
              <a:rPr lang="en-US" altLang="ko-KR" dirty="0">
                <a:effectLst/>
                <a:latin typeface="Google Sans Text"/>
              </a:rPr>
              <a:t>'**</a:t>
            </a:r>
            <a:r>
              <a:rPr lang="ko-KR" altLang="en-US" dirty="0">
                <a:effectLst/>
                <a:latin typeface="Google Sans Text"/>
              </a:rPr>
              <a:t>인 상태로 가득 찹니다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dirty="0">
                <a:effectLst/>
                <a:latin typeface="Google Sans Text"/>
              </a:rPr>
              <a:t>마지막으로 인공지능은 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매우 긍정적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인 속마음</a:t>
            </a:r>
            <a:r>
              <a:rPr lang="en-US" altLang="ko-KR" dirty="0">
                <a:effectLst/>
                <a:latin typeface="Google Sans Text"/>
              </a:rPr>
              <a:t>($</a:t>
            </a:r>
            <a:r>
              <a:rPr lang="en-US" altLang="ko-KR" dirty="0" err="1">
                <a:effectLst/>
                <a:latin typeface="Google Sans Text"/>
              </a:rPr>
              <a:t>h_t</a:t>
            </a:r>
            <a:r>
              <a:rPr lang="en-US" altLang="ko-KR" dirty="0">
                <a:effectLst/>
                <a:latin typeface="Google Sans Text"/>
              </a:rPr>
              <a:t>$)</a:t>
            </a:r>
            <a:r>
              <a:rPr lang="ko-KR" altLang="en-US" dirty="0">
                <a:effectLst/>
                <a:latin typeface="Google Sans Text"/>
              </a:rPr>
              <a:t>을 꺼내어 숫자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hy</a:t>
            </a:r>
            <a:r>
              <a:rPr lang="en-US" altLang="ko-KR" dirty="0">
                <a:effectLst/>
                <a:latin typeface="Google Sans Text"/>
              </a:rPr>
              <a:t>}$)</a:t>
            </a:r>
            <a:r>
              <a:rPr lang="ko-KR" altLang="en-US" dirty="0">
                <a:effectLst/>
                <a:latin typeface="Google Sans Text"/>
              </a:rPr>
              <a:t>를 곱하고 다듬어서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우리에게 **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 리뷰는 </a:t>
            </a:r>
            <a:r>
              <a:rPr lang="en-US" altLang="ko-KR" dirty="0">
                <a:effectLst/>
                <a:latin typeface="Google Sans Text"/>
              </a:rPr>
              <a:t>98% </a:t>
            </a:r>
            <a:r>
              <a:rPr lang="ko-KR" altLang="en-US" dirty="0">
                <a:effectLst/>
                <a:latin typeface="Google Sans Text"/>
              </a:rPr>
              <a:t>확률로 긍정입니다</a:t>
            </a:r>
            <a:r>
              <a:rPr lang="en-US" altLang="ko-KR" dirty="0">
                <a:effectLst/>
                <a:latin typeface="Google Sans Text"/>
              </a:rPr>
              <a:t>!"**</a:t>
            </a:r>
            <a:r>
              <a:rPr lang="ko-KR" altLang="en-US" dirty="0">
                <a:effectLst/>
                <a:latin typeface="Google Sans Text"/>
              </a:rPr>
              <a:t>라는 결과</a:t>
            </a:r>
            <a:r>
              <a:rPr lang="en-US" altLang="ko-KR" dirty="0">
                <a:effectLst/>
                <a:latin typeface="Google Sans Text"/>
              </a:rPr>
              <a:t>($</a:t>
            </a:r>
            <a:r>
              <a:rPr lang="en-US" altLang="ko-KR" dirty="0" err="1">
                <a:effectLst/>
                <a:latin typeface="Google Sans Text"/>
              </a:rPr>
              <a:t>y_t</a:t>
            </a:r>
            <a:r>
              <a:rPr lang="en-US" altLang="ko-KR" dirty="0">
                <a:effectLst/>
                <a:latin typeface="Google Sans Text"/>
              </a:rPr>
              <a:t>$)</a:t>
            </a:r>
            <a:r>
              <a:rPr lang="ko-KR" altLang="en-US" dirty="0">
                <a:effectLst/>
                <a:latin typeface="Google Sans Text"/>
              </a:rPr>
              <a:t>를 내놓게 됩니다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이렇게 정보를 쌓아 올리며 정답을 향해 가는 과정이 바로 </a:t>
            </a:r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ko-KR" altLang="en-US" dirty="0" err="1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46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RNN</a:t>
            </a:r>
            <a:r>
              <a:rPr lang="ko-KR" altLang="en-US" dirty="0"/>
              <a:t>이 실제로 </a:t>
            </a:r>
            <a:r>
              <a:rPr lang="en-US" altLang="ko-KR" b="1" dirty="0"/>
              <a:t>'</a:t>
            </a:r>
            <a:r>
              <a:rPr lang="ko-KR" altLang="en-US" b="1" dirty="0"/>
              <a:t>어떻게 계산되고</a:t>
            </a:r>
            <a:r>
              <a:rPr lang="en-US" altLang="ko-KR" b="1" dirty="0"/>
              <a:t>(</a:t>
            </a:r>
            <a:r>
              <a:rPr lang="ko-KR" altLang="en-US" b="1" dirty="0" err="1"/>
              <a:t>순전파</a:t>
            </a:r>
            <a:r>
              <a:rPr lang="en-US" altLang="ko-KR" b="1" dirty="0"/>
              <a:t>)'</a:t>
            </a:r>
            <a:r>
              <a:rPr lang="en-US" altLang="ko-KR" dirty="0"/>
              <a:t>, '</a:t>
            </a:r>
            <a:r>
              <a:rPr lang="ko-KR" altLang="en-US" dirty="0"/>
              <a:t>어떻게 공부하는지</a:t>
            </a:r>
            <a:r>
              <a:rPr lang="en-US" altLang="ko-KR" dirty="0"/>
              <a:t>(</a:t>
            </a:r>
            <a:r>
              <a:rPr lang="ko-KR" altLang="en-US" dirty="0" err="1"/>
              <a:t>역전파</a:t>
            </a:r>
            <a:r>
              <a:rPr lang="en-US" altLang="ko-KR" dirty="0"/>
              <a:t>)'</a:t>
            </a:r>
            <a:r>
              <a:rPr lang="ko-KR" altLang="en-US" dirty="0"/>
              <a:t>를 보여주는 그림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데이터가 입력</a:t>
            </a:r>
            <a:r>
              <a:rPr lang="en-US" altLang="ko-KR" dirty="0">
                <a:effectLst/>
                <a:latin typeface="Google Sans Text"/>
              </a:rPr>
              <a:t>($x$) → </a:t>
            </a:r>
            <a:r>
              <a:rPr lang="ko-KR" altLang="en-US" dirty="0">
                <a:effectLst/>
                <a:latin typeface="Google Sans Text"/>
              </a:rPr>
              <a:t>기억</a:t>
            </a:r>
            <a:r>
              <a:rPr lang="en-US" altLang="ko-KR" dirty="0">
                <a:effectLst/>
                <a:latin typeface="Google Sans Text"/>
              </a:rPr>
              <a:t>($h$) → </a:t>
            </a:r>
            <a:r>
              <a:rPr lang="ko-KR" altLang="en-US" dirty="0">
                <a:effectLst/>
                <a:latin typeface="Google Sans Text"/>
              </a:rPr>
              <a:t>출력</a:t>
            </a:r>
            <a:r>
              <a:rPr lang="en-US" altLang="ko-KR" dirty="0">
                <a:effectLst/>
                <a:latin typeface="Google Sans Text"/>
              </a:rPr>
              <a:t>($y$)</a:t>
            </a:r>
            <a:r>
              <a:rPr lang="ko-KR" altLang="en-US" dirty="0">
                <a:effectLst/>
                <a:latin typeface="Google Sans Text"/>
              </a:rPr>
              <a:t>으로 흐르는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실전 문제 풀기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틀린 결과에서 거꾸로 돌아가며 원인</a:t>
            </a:r>
            <a:r>
              <a:rPr lang="en-US" altLang="ko-KR" dirty="0">
                <a:effectLst/>
                <a:latin typeface="Google Sans Text"/>
              </a:rPr>
              <a:t>($W$, $b$)</a:t>
            </a:r>
            <a:r>
              <a:rPr lang="ko-KR" altLang="en-US" dirty="0">
                <a:effectLst/>
                <a:latin typeface="Google Sans Text"/>
              </a:rPr>
              <a:t>을 찾아 고치는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오답 정리하기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$W$ (Weight):</a:t>
            </a:r>
            <a:r>
              <a:rPr lang="ko-KR" altLang="en-US" dirty="0">
                <a:effectLst/>
                <a:latin typeface="Google Sans Text"/>
              </a:rPr>
              <a:t> 인공지능이 데이터를 얼마나 중요하게 생각하는지 정하는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비중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레시피</a:t>
            </a:r>
            <a:r>
              <a:rPr lang="en-US" altLang="ko-KR" dirty="0">
                <a:effectLst/>
                <a:latin typeface="Google Sans Text"/>
              </a:rPr>
              <a:t>'</a:t>
            </a:r>
          </a:p>
          <a:p>
            <a:r>
              <a:rPr lang="en-US" altLang="ko-KR" b="1" dirty="0">
                <a:effectLst/>
                <a:latin typeface="Google Sans Text"/>
              </a:rPr>
              <a:t>$b$ (Bias):</a:t>
            </a:r>
            <a:r>
              <a:rPr lang="ko-KR" altLang="en-US" dirty="0">
                <a:effectLst/>
                <a:latin typeface="Google Sans Text"/>
              </a:rPr>
              <a:t> 데이터와 상관없이 기본적으로 깔고 가는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성향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기본 간</a:t>
            </a:r>
            <a:r>
              <a:rPr lang="en-US" altLang="ko-KR" dirty="0">
                <a:effectLst/>
                <a:latin typeface="Google Sans Text"/>
              </a:rPr>
              <a:t>’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  <a:latin typeface="Google Sans Text"/>
              </a:rPr>
              <a:t>그런데 만약 인공지능이 아직 공부 중이라</a:t>
            </a:r>
            <a:r>
              <a:rPr lang="en-US" altLang="ko-KR" dirty="0">
                <a:effectLst/>
                <a:latin typeface="Google Sans Text"/>
              </a:rPr>
              <a:t>, "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단어를 듣고도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이건 **부정</a:t>
            </a:r>
            <a:r>
              <a:rPr lang="en-US" altLang="ko-KR" dirty="0">
                <a:effectLst/>
                <a:latin typeface="Google Sans Text"/>
              </a:rPr>
              <a:t>(Negative)**</a:t>
            </a:r>
            <a:r>
              <a:rPr lang="ko-KR" altLang="en-US" dirty="0">
                <a:effectLst/>
                <a:latin typeface="Google Sans Text"/>
              </a:rPr>
              <a:t>적인 리뷰야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라고 잘못 대답했다고 가정해 봅시다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이때 </a:t>
            </a:r>
            <a:r>
              <a:rPr lang="ko-KR" altLang="en-US" dirty="0" err="1">
                <a:effectLst/>
                <a:latin typeface="Google Sans Text"/>
              </a:rPr>
              <a:t>똑똑해지기</a:t>
            </a:r>
            <a:r>
              <a:rPr lang="ko-KR" altLang="en-US" dirty="0">
                <a:effectLst/>
                <a:latin typeface="Google Sans Text"/>
              </a:rPr>
              <a:t> 위해 하는 행동이 바로 </a:t>
            </a:r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ko-KR" altLang="en-US" dirty="0" err="1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dirty="0">
                <a:effectLst/>
                <a:latin typeface="Google Sans Text"/>
              </a:rPr>
              <a:t>인공지능은 실제 정답이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긍정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이었다는 사실을 알고 화살표를 거꾸로 타고 올라가며 원인을 찾습니다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내가 왜 부정이라고 했지</a:t>
            </a:r>
            <a:r>
              <a:rPr lang="en-US" altLang="ko-KR" dirty="0">
                <a:effectLst/>
                <a:latin typeface="Google Sans Text"/>
              </a:rPr>
              <a:t>? </a:t>
            </a:r>
            <a:r>
              <a:rPr lang="ko-KR" altLang="en-US" dirty="0">
                <a:effectLst/>
                <a:latin typeface="Google Sans Text"/>
              </a:rPr>
              <a:t>아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마지막에 나온 **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'($</a:t>
            </a:r>
            <a:r>
              <a:rPr lang="en-US" altLang="ko-KR" dirty="0" err="1">
                <a:effectLst/>
                <a:latin typeface="Google Sans Text"/>
              </a:rPr>
              <a:t>x_t</a:t>
            </a:r>
            <a:r>
              <a:rPr lang="en-US" altLang="ko-KR" dirty="0">
                <a:effectLst/>
                <a:latin typeface="Google Sans Text"/>
              </a:rPr>
              <a:t>$)**</a:t>
            </a:r>
            <a:r>
              <a:rPr lang="ko-KR" altLang="en-US" dirty="0">
                <a:effectLst/>
                <a:latin typeface="Google Sans Text"/>
              </a:rPr>
              <a:t>라는 단어의 중요성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xh</a:t>
            </a:r>
            <a:r>
              <a:rPr lang="en-US" altLang="ko-KR" dirty="0">
                <a:effectLst/>
                <a:latin typeface="Google Sans Text"/>
              </a:rPr>
              <a:t>}$)</a:t>
            </a:r>
            <a:r>
              <a:rPr lang="ko-KR" altLang="en-US" dirty="0">
                <a:effectLst/>
                <a:latin typeface="Google Sans Text"/>
              </a:rPr>
              <a:t>을 너무 낮게 잡았구나</a:t>
            </a:r>
            <a:r>
              <a:rPr lang="en-US" altLang="ko-KR" dirty="0">
                <a:effectLst/>
                <a:latin typeface="Google Sans Text"/>
              </a:rPr>
              <a:t>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혹시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영화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라는 단어와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감동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을 연결하는 **기억 레시피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hh</a:t>
            </a:r>
            <a:r>
              <a:rPr lang="en-US" altLang="ko-KR" dirty="0">
                <a:effectLst/>
                <a:latin typeface="Google Sans Text"/>
              </a:rPr>
              <a:t>}$)**</a:t>
            </a:r>
            <a:r>
              <a:rPr lang="ko-KR" altLang="en-US" dirty="0">
                <a:effectLst/>
                <a:latin typeface="Google Sans Text"/>
              </a:rPr>
              <a:t>가 잘못됐나</a:t>
            </a:r>
            <a:r>
              <a:rPr lang="en-US" altLang="ko-KR" dirty="0">
                <a:effectLst/>
                <a:latin typeface="Google Sans Text"/>
              </a:rPr>
              <a:t>?"</a:t>
            </a:r>
          </a:p>
          <a:p>
            <a:r>
              <a:rPr lang="ko-KR" altLang="en-US" dirty="0">
                <a:effectLst/>
                <a:latin typeface="Google Sans Text"/>
              </a:rPr>
              <a:t>인공지능은 화살표를 거꾸로 거슬러 가며 각 단계에서 사용했던 </a:t>
            </a:r>
            <a:r>
              <a:rPr lang="ko-KR" altLang="en-US" b="1" dirty="0">
                <a:effectLst/>
                <a:latin typeface="Google Sans Text"/>
              </a:rPr>
              <a:t>가중치</a:t>
            </a:r>
            <a:r>
              <a:rPr lang="en-US" altLang="ko-KR" b="1" dirty="0">
                <a:effectLst/>
                <a:latin typeface="Google Sans Text"/>
              </a:rPr>
              <a:t>($W$)</a:t>
            </a:r>
            <a:r>
              <a:rPr lang="ko-KR" altLang="en-US" b="1" dirty="0">
                <a:effectLst/>
                <a:latin typeface="Google Sans Text"/>
              </a:rPr>
              <a:t>와 오차</a:t>
            </a:r>
            <a:r>
              <a:rPr lang="en-US" altLang="ko-KR" b="1" dirty="0">
                <a:effectLst/>
                <a:latin typeface="Google Sans Text"/>
              </a:rPr>
              <a:t>($b$)</a:t>
            </a:r>
            <a:r>
              <a:rPr lang="ko-KR" altLang="en-US" b="1" dirty="0">
                <a:effectLst/>
                <a:latin typeface="Google Sans Text"/>
              </a:rPr>
              <a:t>을 조금씩 수정</a:t>
            </a:r>
            <a:r>
              <a:rPr lang="ko-KR" altLang="en-US" dirty="0">
                <a:effectLst/>
                <a:latin typeface="Google Sans Text"/>
              </a:rPr>
              <a:t>합니다</a:t>
            </a:r>
            <a:r>
              <a:rPr lang="en-US" altLang="ko-KR" dirty="0">
                <a:effectLst/>
                <a:latin typeface="Google Sans Text"/>
              </a:rPr>
              <a:t>. '</a:t>
            </a:r>
            <a:r>
              <a:rPr lang="ko-KR" altLang="en-US" dirty="0">
                <a:effectLst/>
                <a:latin typeface="Google Sans Text"/>
              </a:rPr>
              <a:t>감동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이라는 단어가 들어오면 긍정 점수를 훨씬 더 많이 주도록 오답 노트를 적는 것이죠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이렇게 거꾸로 돌아가며 배우는 과정을 반복하다 보면</a:t>
            </a:r>
            <a:r>
              <a:rPr lang="en-US" altLang="ko-KR" dirty="0">
                <a:effectLst/>
                <a:latin typeface="Google Sans Text"/>
              </a:rPr>
              <a:t>, </a:t>
            </a:r>
          </a:p>
          <a:p>
            <a:r>
              <a:rPr lang="ko-KR" altLang="en-US" dirty="0">
                <a:effectLst/>
                <a:latin typeface="Google Sans Text"/>
              </a:rPr>
              <a:t>다음번에 비슷한 리뷰가 들어왔을 때 인공지능은 실수 없이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긍정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이라는 정답을 맞힐 수 있게 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5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: </a:t>
            </a:r>
            <a:r>
              <a:rPr lang="ko-KR" altLang="en-US" dirty="0"/>
              <a:t>사람의 지적 능력을 컴퓨터를 통해 구현하는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</a:t>
            </a:r>
            <a:r>
              <a:rPr lang="en-US" altLang="ko-KR" dirty="0"/>
              <a:t>: </a:t>
            </a:r>
            <a:r>
              <a:rPr lang="ko-KR" altLang="en-US" dirty="0"/>
              <a:t>사람이 정한 모델과 특징 추출 방법을 이영하여 데이터를 기반으로 학습해서 추론할 수 있게 하는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딥러닝</a:t>
            </a:r>
            <a:r>
              <a:rPr lang="en-US" altLang="ko-KR" dirty="0"/>
              <a:t>: </a:t>
            </a:r>
            <a:r>
              <a:rPr lang="ko-KR" altLang="en-US" dirty="0"/>
              <a:t>인공신경망 방법을 이용해 만든 </a:t>
            </a:r>
            <a:r>
              <a:rPr lang="ko-KR" altLang="en-US" dirty="0" err="1"/>
              <a:t>머신러닝</a:t>
            </a:r>
            <a:r>
              <a:rPr lang="ko-KR" altLang="en-US" dirty="0"/>
              <a:t> 기술로</a:t>
            </a:r>
            <a:r>
              <a:rPr lang="en-US" altLang="ko-KR" dirty="0"/>
              <a:t>, </a:t>
            </a:r>
            <a:r>
              <a:rPr lang="ko-KR" altLang="en-US" dirty="0"/>
              <a:t>빅데이터 학습에 적합한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자연어처리</a:t>
            </a:r>
            <a:r>
              <a:rPr lang="en-US" altLang="ko-KR" dirty="0"/>
              <a:t>: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/</a:t>
            </a:r>
            <a:r>
              <a:rPr lang="ko-KR" altLang="en-US" dirty="0"/>
              <a:t>이해</a:t>
            </a:r>
            <a:r>
              <a:rPr lang="en-US" altLang="ko-KR" dirty="0"/>
              <a:t>/</a:t>
            </a:r>
            <a:r>
              <a:rPr lang="ko-KR" altLang="en-US" dirty="0"/>
              <a:t>생성하게 만드는 기술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장기 의존성</a:t>
            </a:r>
            <a:r>
              <a:rPr lang="en-US" altLang="ko-KR" b="1" dirty="0"/>
              <a:t>(Long-Term Dependency) </a:t>
            </a:r>
            <a:r>
              <a:rPr lang="ko-KR" altLang="en-US" b="1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문장이 길어질수록 앞부분의 정보가 뒤까지 전달되지 않고 희미해지는 현상 </a:t>
            </a:r>
          </a:p>
          <a:p>
            <a:r>
              <a:rPr lang="ko-KR" altLang="en-US" b="1" dirty="0"/>
              <a:t>기울기 소실</a:t>
            </a:r>
            <a:r>
              <a:rPr lang="en-US" altLang="ko-KR" b="1" dirty="0"/>
              <a:t>(Vanishing Gradient)</a:t>
            </a:r>
            <a:r>
              <a:rPr lang="en-US" altLang="ko-KR" dirty="0"/>
              <a:t>: </a:t>
            </a:r>
            <a:r>
              <a:rPr lang="ko-KR" altLang="en-US" dirty="0"/>
              <a:t>학습 과정에서 앞쪽 단어의 영향력이 사라져 문맥 파악이 </a:t>
            </a:r>
            <a:r>
              <a:rPr lang="ko-KR" altLang="en-US" dirty="0" err="1"/>
              <a:t>어려워짐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b="1" dirty="0"/>
              <a:t>예시</a:t>
            </a:r>
            <a:r>
              <a:rPr lang="en-US" altLang="ko-KR" dirty="0"/>
              <a:t>: "</a:t>
            </a:r>
            <a:r>
              <a:rPr lang="ko-KR" altLang="en-US" dirty="0"/>
              <a:t>어제 내가 서점에서 산 </a:t>
            </a:r>
            <a:r>
              <a:rPr lang="ko-KR" altLang="en-US" b="1" dirty="0"/>
              <a:t>책</a:t>
            </a:r>
            <a:r>
              <a:rPr lang="ko-KR" altLang="en-US" dirty="0"/>
              <a:t>은 내용이 너무 어려워서 읽다가</a:t>
            </a:r>
            <a:r>
              <a:rPr lang="en-US" altLang="ko-KR" dirty="0"/>
              <a:t>..." → </a:t>
            </a:r>
            <a:r>
              <a:rPr lang="ko-KR" altLang="en-US" dirty="0"/>
              <a:t>마지막에 </a:t>
            </a:r>
            <a:r>
              <a:rPr lang="en-US" altLang="ko-KR" dirty="0"/>
              <a:t>'</a:t>
            </a:r>
            <a:r>
              <a:rPr lang="ko-KR" altLang="en-US" dirty="0"/>
              <a:t>책</a:t>
            </a:r>
            <a:r>
              <a:rPr lang="en-US" altLang="ko-KR" dirty="0"/>
              <a:t>'</a:t>
            </a:r>
            <a:r>
              <a:rPr lang="ko-KR" altLang="en-US" dirty="0"/>
              <a:t>에 대한 이야기를 하고 있다는 것을 잊어버림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9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https://dgkim5360.tistory.com/entry/understanding-long-short-term-memory-lstm-kr</a:t>
            </a:r>
          </a:p>
          <a:p>
            <a:r>
              <a:rPr lang="ko-KR" altLang="en-US" b="1" dirty="0"/>
              <a:t>망각 게이트 </a:t>
            </a:r>
            <a:r>
              <a:rPr lang="en-US" altLang="ko-KR" b="1" dirty="0"/>
              <a:t>(Forget Gate) ➔ [X]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과거의 정보 중 </a:t>
            </a:r>
            <a:r>
              <a:rPr lang="ko-KR" altLang="en-US" dirty="0" err="1"/>
              <a:t>쓸모없어진</a:t>
            </a:r>
            <a:r>
              <a:rPr lang="ko-KR" altLang="en-US" dirty="0"/>
              <a:t> 것을 **</a:t>
            </a:r>
            <a:r>
              <a:rPr lang="en-US" altLang="ko-KR" dirty="0"/>
              <a:t>'</a:t>
            </a:r>
            <a:r>
              <a:rPr lang="ko-KR" altLang="en-US" dirty="0"/>
              <a:t>지우개</a:t>
            </a:r>
            <a:r>
              <a:rPr lang="en-US" altLang="ko-KR" dirty="0"/>
              <a:t>'**</a:t>
            </a:r>
            <a:r>
              <a:rPr lang="ko-KR" altLang="en-US" dirty="0"/>
              <a:t>처럼 지움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주어 변경 시 이전 주어 정보 삭제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입력 게이트 </a:t>
            </a:r>
            <a:r>
              <a:rPr lang="en-US" altLang="ko-KR" b="1" dirty="0"/>
              <a:t>(Input Gate) ➔ [+]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들어온 새로운 정보 중 </a:t>
            </a:r>
            <a:r>
              <a:rPr lang="en-US" altLang="ko-KR" b="1" dirty="0"/>
              <a:t>'</a:t>
            </a:r>
            <a:r>
              <a:rPr lang="ko-KR" altLang="en-US" b="1" dirty="0"/>
              <a:t>중요한 것만 골라</a:t>
            </a:r>
            <a:r>
              <a:rPr lang="en-US" altLang="ko-KR" b="1" dirty="0"/>
              <a:t>'</a:t>
            </a:r>
            <a:r>
              <a:rPr lang="ko-KR" altLang="en-US" dirty="0"/>
              <a:t> 컨베이어 벨트에 추가</a:t>
            </a:r>
          </a:p>
          <a:p>
            <a:r>
              <a:rPr lang="ko-KR" altLang="en-US" b="1" dirty="0"/>
              <a:t>출력 게이트 </a:t>
            </a:r>
            <a:r>
              <a:rPr lang="en-US" altLang="ko-KR" b="1" dirty="0"/>
              <a:t>(Output Gate) ➔ [</a:t>
            </a:r>
            <a:r>
              <a:rPr lang="en-US" altLang="ko-KR" b="1" dirty="0" err="1"/>
              <a:t>i</a:t>
            </a:r>
            <a:r>
              <a:rPr lang="en-US" altLang="ko-KR" b="1" dirty="0"/>
              <a:t>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업데이트된 메모장에서 **</a:t>
            </a:r>
            <a:r>
              <a:rPr lang="en-US" altLang="ko-KR" dirty="0"/>
              <a:t>'</a:t>
            </a:r>
            <a:r>
              <a:rPr lang="ko-KR" altLang="en-US" dirty="0"/>
              <a:t>지금 당장 필요한 대답</a:t>
            </a:r>
            <a:r>
              <a:rPr lang="en-US" altLang="ko-KR" dirty="0"/>
              <a:t>'**</a:t>
            </a:r>
            <a:r>
              <a:rPr lang="ko-KR" altLang="en-US" dirty="0"/>
              <a:t>만 골라 다음 단계로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  <a:latin typeface="Google Sans Text"/>
              </a:rPr>
              <a:t>병목 현상</a:t>
            </a:r>
            <a:r>
              <a:rPr lang="en-US" altLang="ko-KR" b="1" dirty="0">
                <a:effectLst/>
                <a:latin typeface="Google Sans Text"/>
              </a:rPr>
              <a:t>(Bottleneck):</a:t>
            </a:r>
            <a:r>
              <a:rPr lang="ko-KR" altLang="en-US" dirty="0">
                <a:effectLst/>
                <a:latin typeface="Google Sans Text"/>
              </a:rPr>
              <a:t> 기존의 </a:t>
            </a:r>
            <a:r>
              <a:rPr lang="en-US" altLang="ko-KR" dirty="0">
                <a:effectLst/>
                <a:latin typeface="Google Sans Text"/>
              </a:rPr>
              <a:t>RNN </a:t>
            </a:r>
            <a:r>
              <a:rPr lang="ko-KR" altLang="en-US" dirty="0">
                <a:effectLst/>
                <a:latin typeface="Google Sans Text"/>
              </a:rPr>
              <a:t>기반 </a:t>
            </a:r>
            <a:r>
              <a:rPr lang="en-US" altLang="ko-KR" dirty="0">
                <a:effectLst/>
                <a:latin typeface="Google Sans Text"/>
              </a:rPr>
              <a:t>Encoder-Decoder </a:t>
            </a:r>
            <a:r>
              <a:rPr lang="ko-KR" altLang="en-US" dirty="0">
                <a:effectLst/>
                <a:latin typeface="Google Sans Text"/>
              </a:rPr>
              <a:t>모델은 아무리 긴 입력 문장</a:t>
            </a:r>
            <a:r>
              <a:rPr lang="en-US" altLang="ko-KR" dirty="0">
                <a:effectLst/>
                <a:latin typeface="Google Sans Text"/>
              </a:rPr>
              <a:t>($T=1000$ </a:t>
            </a:r>
            <a:r>
              <a:rPr lang="ko-KR" altLang="en-US" dirty="0">
                <a:effectLst/>
                <a:latin typeface="Google Sans Text"/>
              </a:rPr>
              <a:t>단어 등</a:t>
            </a:r>
            <a:r>
              <a:rPr lang="en-US" altLang="ko-KR" dirty="0">
                <a:effectLst/>
                <a:latin typeface="Google Sans Text"/>
              </a:rPr>
              <a:t>)</a:t>
            </a:r>
            <a:r>
              <a:rPr lang="ko-KR" altLang="en-US" dirty="0">
                <a:effectLst/>
                <a:latin typeface="Google Sans Text"/>
              </a:rPr>
              <a:t>이라도 항상 똑같은 크기의 **하나의 고정된 벡터</a:t>
            </a:r>
            <a:r>
              <a:rPr lang="en-US" altLang="ko-KR" dirty="0">
                <a:effectLst/>
                <a:latin typeface="Google Sans Text"/>
              </a:rPr>
              <a:t>($c$, Context Vector)**</a:t>
            </a:r>
            <a:r>
              <a:rPr lang="ko-KR" altLang="en-US" dirty="0">
                <a:effectLst/>
                <a:latin typeface="Google Sans Text"/>
              </a:rPr>
              <a:t>로 압축해야 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b="1" dirty="0">
                <a:effectLst/>
                <a:latin typeface="Google Sans Text"/>
              </a:rPr>
              <a:t>정보 손실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문장이 길어질수록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예</a:t>
            </a:r>
            <a:r>
              <a:rPr lang="en-US" altLang="ko-KR" dirty="0">
                <a:effectLst/>
                <a:latin typeface="Google Sans Text"/>
              </a:rPr>
              <a:t>: $T=1000$), </a:t>
            </a:r>
            <a:r>
              <a:rPr lang="ko-KR" altLang="en-US" dirty="0">
                <a:effectLst/>
                <a:latin typeface="Google Sans Text"/>
              </a:rPr>
              <a:t>그 방대한 정보를 작은 벡터 하나에 다 담지 못해 정보가 누락되거나 왜곡되는 문제가 발생합니다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80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5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3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67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18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8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4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00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수천억</a:t>
            </a:r>
            <a:r>
              <a:rPr lang="en-US" altLang="ko-KR" dirty="0"/>
              <a:t>~</a:t>
            </a:r>
            <a:r>
              <a:rPr lang="ko-KR" altLang="en-US" dirty="0"/>
              <a:t>수조 토큰 </a:t>
            </a:r>
            <a:r>
              <a:rPr lang="en-US" altLang="ko-KR" dirty="0"/>
              <a:t>(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r>
              <a:rPr lang="en-US" altLang="ko-KR" dirty="0"/>
              <a:t>...) </a:t>
            </a:r>
            <a:r>
              <a:rPr lang="ko-KR" altLang="en-US" dirty="0"/>
              <a:t>방법</a:t>
            </a:r>
            <a:r>
              <a:rPr lang="en-US" altLang="ko-KR" dirty="0"/>
              <a:t>: </a:t>
            </a:r>
            <a:r>
              <a:rPr lang="ko-KR" altLang="en-US" dirty="0"/>
              <a:t>다음 단어 예측 반복 기간</a:t>
            </a:r>
            <a:r>
              <a:rPr lang="en-US" altLang="ko-KR" dirty="0"/>
              <a:t>: </a:t>
            </a:r>
            <a:r>
              <a:rPr lang="ko-KR" altLang="en-US" dirty="0"/>
              <a:t>수개월</a:t>
            </a:r>
            <a:r>
              <a:rPr lang="en-US" altLang="ko-KR" dirty="0"/>
              <a:t>~</a:t>
            </a:r>
            <a:r>
              <a:rPr lang="ko-KR" altLang="en-US" dirty="0"/>
              <a:t>수년 비용</a:t>
            </a:r>
            <a:r>
              <a:rPr lang="en-US" altLang="ko-KR" dirty="0"/>
              <a:t>: </a:t>
            </a:r>
            <a:r>
              <a:rPr lang="ko-KR" altLang="en-US" dirty="0"/>
              <a:t>수백만</a:t>
            </a:r>
            <a:r>
              <a:rPr lang="en-US" altLang="ko-KR" dirty="0"/>
              <a:t>~</a:t>
            </a:r>
            <a:r>
              <a:rPr lang="ko-KR" altLang="en-US" dirty="0"/>
              <a:t>수천만 달러 → 범용 언어 능력 획득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03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18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7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4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04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9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1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15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단어를 하나씩 가리고 예측</a:t>
            </a:r>
            <a:endParaRPr lang="en-US" altLang="ko-KR" dirty="0"/>
          </a:p>
          <a:p>
            <a:r>
              <a:rPr lang="ko-KR" altLang="en-US" dirty="0"/>
              <a:t>수십억 문장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40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5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71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67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53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173"/>
          <a:stretch/>
        </p:blipFill>
        <p:spPr>
          <a:xfrm>
            <a:off x="-609600" y="-25400"/>
            <a:ext cx="257937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18BFCE6-FBF4-42F8-A4F6-F33680B28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550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0A61732-F669-4DCE-AC82-4147BF62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1143000" indent="-1143000">
              <a:lnSpc>
                <a:spcPct val="150000"/>
              </a:lnSpc>
              <a:buFont typeface="+mj-lt"/>
              <a:buAutoNum type="arabicPeriod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1371600" indent="-914400">
              <a:lnSpc>
                <a:spcPct val="150000"/>
              </a:lnSpc>
              <a:buFont typeface="+mj-lt"/>
              <a:buAutoNum type="arabicPeriod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828800" indent="-914400">
              <a:lnSpc>
                <a:spcPct val="150000"/>
              </a:lnSpc>
              <a:buFont typeface="+mj-lt"/>
              <a:buAutoNum type="arabicPeriod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21145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5717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90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9407"/>
          <a:stretch/>
        </p:blipFill>
        <p:spPr>
          <a:xfrm>
            <a:off x="-1752600" y="-25400"/>
            <a:ext cx="211074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0244"/>
          <a:stretch/>
        </p:blipFill>
        <p:spPr>
          <a:xfrm>
            <a:off x="-990600" y="-25400"/>
            <a:ext cx="165862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2DA35C3F-E2D8-41C2-9B20-F237FC2AD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294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539"/>
          <a:stretch/>
        </p:blipFill>
        <p:spPr>
          <a:xfrm>
            <a:off x="-457200" y="-25400"/>
            <a:ext cx="256413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D003B41-8C49-4F93-9F3D-230650231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077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8523"/>
          <a:stretch/>
        </p:blipFill>
        <p:spPr>
          <a:xfrm>
            <a:off x="-838200" y="-25400"/>
            <a:ext cx="298196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991"/>
          <a:stretch/>
        </p:blipFill>
        <p:spPr>
          <a:xfrm>
            <a:off x="-685800" y="-25400"/>
            <a:ext cx="25869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C82C73-53E4-4526-BCC4-F071BDC59A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4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9635"/>
          <a:stretch/>
        </p:blipFill>
        <p:spPr>
          <a:xfrm>
            <a:off x="0" y="-25400"/>
            <a:ext cx="251841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2B816-B24A-4BDF-B2BA-A0A8520845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432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r="40091"/>
          <a:stretch/>
        </p:blipFill>
        <p:spPr>
          <a:xfrm>
            <a:off x="-152400" y="-1600200"/>
            <a:ext cx="249936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5E29948-4896-4914-BD30-B051761623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283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37078"/>
          <a:stretch/>
        </p:blipFill>
        <p:spPr>
          <a:xfrm>
            <a:off x="-1066800" y="-25400"/>
            <a:ext cx="26250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DE8CE47-5CBF-4F7F-8BB7-86E05E6063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97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CB1CBDE-B6E3-4042-9FD7-6580AF1C3E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29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51050"/>
          <a:stretch/>
        </p:blipFill>
        <p:spPr>
          <a:xfrm>
            <a:off x="-1066800" y="-25400"/>
            <a:ext cx="204216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1522"/>
          <a:stretch/>
        </p:blipFill>
        <p:spPr>
          <a:xfrm>
            <a:off x="-457200" y="-25400"/>
            <a:ext cx="160528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B1F687-F37A-41C9-AE86-256FCB9362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970B241-4073-4ED4-9D15-100CDC122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0471319-1427-4472-B197-5ED77362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E94AD85-5739-48D6-A7A8-D518EFE4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46E6C6E-7E9D-4901-8D34-D3C686A6A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FD21DF8A-4610-4C94-9CE5-2A0A62081F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40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EEA064-19C8-4E08-ABBF-6D4CF7AEF5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241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0FAA-8DF3-4CDD-AE07-C772DB0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9CEA3-8D64-467C-B6D5-92DEEC27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4BF2-2546-46F9-BA16-245D59C2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E3CF-6251-4E23-AD99-8970AA37DC35}" type="datetime1">
              <a:rPr lang="ko-KR" altLang="en-US" smtClean="0"/>
              <a:t>2026-01-18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2361-18DE-4350-AFDD-0130F793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CD381-B8E4-4084-BDE3-6D59D5F1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E8D5-2E29-4FE2-AEE5-AD9B4D55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78" r:id="rId6"/>
    <p:sldLayoutId id="2147483679" r:id="rId7"/>
    <p:sldLayoutId id="2147483680" r:id="rId8"/>
    <p:sldLayoutId id="2147483667" r:id="rId9"/>
    <p:sldLayoutId id="2147483682" r:id="rId10"/>
    <p:sldLayoutId id="214748367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1.xml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olah.github.io/posts/2015-08-Understanding-LSTM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wikidocs.net/22886" TargetMode="Externa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231n.stanford.edu/slides/2025/lecture_7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실습</a:t>
            </a: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ko-KR" altLang="en-US" sz="5400" dirty="0">
                <a:latin typeface="Pretendard Black" panose="020B0600000101010101" charset="-127"/>
                <a:ea typeface="Pretendard Black" panose="020B0600000101010101" charset="-127"/>
              </a:rPr>
              <a:t>https://github.com/yujuyeon0511/nlp_tutorial</a:t>
            </a:r>
          </a:p>
          <a:p>
            <a:pPr lvl="0" algn="l">
              <a:lnSpc>
                <a:spcPct val="99600"/>
              </a:lnSpc>
            </a:pP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3030200" y="-25146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</p:spTree>
    <p:extLst>
      <p:ext uri="{BB962C8B-B14F-4D97-AF65-F5344CB8AC3E}">
        <p14:creationId xmlns:p14="http://schemas.microsoft.com/office/powerpoint/2010/main" val="80891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동음이의어 </a:t>
            </a:r>
            <a:r>
              <a:rPr lang="en-US" altLang="ko-KR" sz="2400" dirty="0"/>
              <a:t>(</a:t>
            </a:r>
            <a:r>
              <a:rPr lang="ko-KR" altLang="en-US" sz="2400" dirty="0"/>
              <a:t>같은 단어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의미</a:t>
            </a:r>
            <a:r>
              <a:rPr lang="en-US" altLang="ko-KR" sz="2400" dirty="0"/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배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🍐 </a:t>
            </a:r>
            <a:r>
              <a:rPr lang="en-US" altLang="ko-KR" sz="2000" dirty="0"/>
              <a:t>"</a:t>
            </a:r>
            <a:r>
              <a:rPr lang="ko-KR" altLang="en-US" sz="2000" dirty="0"/>
              <a:t>배가 달아요</a:t>
            </a:r>
            <a:r>
              <a:rPr lang="en-US" altLang="ko-KR" sz="2000" dirty="0"/>
              <a:t>" (</a:t>
            </a:r>
            <a:r>
              <a:rPr lang="ko-KR" altLang="en-US" sz="2000" dirty="0"/>
              <a:t>과일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🚢 </a:t>
            </a:r>
            <a:r>
              <a:rPr lang="en-US" altLang="ko-KR" sz="2000" dirty="0"/>
              <a:t>"</a:t>
            </a:r>
            <a:r>
              <a:rPr lang="ko-KR" altLang="en-US" sz="2000" dirty="0"/>
              <a:t>배를 타고 여행했어요</a:t>
            </a:r>
            <a:r>
              <a:rPr lang="en-US" altLang="ko-KR" sz="2000" dirty="0"/>
              <a:t>" (</a:t>
            </a:r>
            <a:r>
              <a:rPr lang="ko-KR" altLang="en-US" sz="2000" dirty="0"/>
              <a:t>탈것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😋 </a:t>
            </a:r>
            <a:r>
              <a:rPr lang="en-US" altLang="ko-KR" sz="2000" dirty="0"/>
              <a:t>"</a:t>
            </a:r>
            <a:r>
              <a:rPr lang="ko-KR" altLang="en-US" sz="2000" dirty="0"/>
              <a:t>배가 </a:t>
            </a:r>
            <a:r>
              <a:rPr lang="ko-KR" altLang="en-US" sz="2000" dirty="0" err="1"/>
              <a:t>고파요</a:t>
            </a:r>
            <a:r>
              <a:rPr lang="en-US" altLang="ko-KR" sz="2000" dirty="0"/>
              <a:t>" (</a:t>
            </a:r>
            <a:r>
              <a:rPr lang="ko-KR" altLang="en-US" sz="2000" dirty="0"/>
              <a:t>신체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문맥 의존성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이거 진짜 대박이다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😊 긍정</a:t>
            </a:r>
            <a:r>
              <a:rPr lang="en-US" altLang="ko-KR" sz="2000" dirty="0"/>
              <a:t>: </a:t>
            </a:r>
            <a:r>
              <a:rPr lang="ko-KR" altLang="en-US" sz="2000" dirty="0"/>
              <a:t>정말 좋다는 의미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😤 부정</a:t>
            </a:r>
            <a:r>
              <a:rPr lang="en-US" altLang="ko-KR" sz="2000" dirty="0"/>
              <a:t>: </a:t>
            </a:r>
            <a:r>
              <a:rPr lang="ko-KR" altLang="en-US" sz="2000" dirty="0"/>
              <a:t>황당하다는 의미 </a:t>
            </a:r>
            <a:r>
              <a:rPr lang="en-US" altLang="ko-KR" sz="2000" dirty="0"/>
              <a:t>(</a:t>
            </a:r>
            <a:r>
              <a:rPr lang="ko-KR" altLang="en-US" sz="2000" dirty="0"/>
              <a:t>맥락에 따라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띄어쓰기 </a:t>
            </a:r>
            <a:r>
              <a:rPr lang="en-US" altLang="ko-KR" sz="2400" dirty="0"/>
              <a:t>&amp; </a:t>
            </a:r>
            <a:r>
              <a:rPr lang="ko-KR" altLang="en-US" sz="2400" dirty="0"/>
              <a:t>문장 구조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 err="1"/>
              <a:t>아버지가방에들어가신다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아버지가 방에 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 가방에 들어가신다</a:t>
            </a:r>
            <a:r>
              <a:rPr lang="en-US" altLang="ko-KR" sz="2000" dirty="0"/>
              <a:t>" → </a:t>
            </a:r>
            <a:r>
              <a:rPr lang="ko-KR" altLang="en-US" sz="2000" dirty="0"/>
              <a:t>완전히 다른 의미</a:t>
            </a:r>
            <a:r>
              <a:rPr lang="en-US" altLang="ko-KR" sz="2000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비유와 은유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발이 넓다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👣 문자적</a:t>
            </a:r>
            <a:r>
              <a:rPr lang="en-US" altLang="ko-KR" sz="2000" dirty="0"/>
              <a:t>: </a:t>
            </a:r>
            <a:r>
              <a:rPr lang="ko-KR" altLang="en-US" sz="2000" dirty="0"/>
              <a:t>발 크기가 넓음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👥 비유적</a:t>
            </a:r>
            <a:r>
              <a:rPr lang="en-US" altLang="ko-KR" sz="2000" dirty="0"/>
              <a:t>: </a:t>
            </a:r>
            <a:r>
              <a:rPr lang="ko-KR" altLang="en-US" sz="2000" dirty="0"/>
              <a:t>아는 사람이 많음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701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0"/>
    </mc:Choice>
    <mc:Fallback>
      <p:transition spd="slow" advTm="8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85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생략과 축약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en-US" altLang="ko-KR" sz="2800" dirty="0"/>
              <a:t>"</a:t>
            </a:r>
            <a:r>
              <a:rPr lang="ko-KR" altLang="en-US" sz="2800" dirty="0"/>
              <a:t>밥 </a:t>
            </a:r>
            <a:r>
              <a:rPr lang="ko-KR" altLang="en-US" sz="2800" dirty="0" err="1"/>
              <a:t>먹었어</a:t>
            </a:r>
            <a:r>
              <a:rPr lang="en-US" altLang="ko-KR" sz="2800" dirty="0"/>
              <a:t>?" </a:t>
            </a: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ko-KR" altLang="en-US" sz="2800" dirty="0"/>
              <a:t>밥 </a:t>
            </a:r>
            <a:r>
              <a:rPr lang="en-US" altLang="ko-KR" sz="2800" dirty="0"/>
              <a:t>= </a:t>
            </a:r>
            <a:r>
              <a:rPr lang="ko-KR" altLang="en-US" sz="2800" dirty="0"/>
              <a:t>쌀밥</a:t>
            </a:r>
            <a:r>
              <a:rPr lang="en-US" altLang="ko-KR" sz="2800" dirty="0"/>
              <a:t>? or</a:t>
            </a:r>
            <a:r>
              <a:rPr lang="ko-KR" altLang="en-US" sz="2800" dirty="0"/>
              <a:t> 식사 전체</a:t>
            </a:r>
            <a:r>
              <a:rPr lang="en-US" altLang="ko-KR" sz="2800" dirty="0"/>
              <a:t>?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신조어와 유행어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매년 새로운 단어 등장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컴퓨터는 학습 안 된 단어 이해 못함</a:t>
            </a:r>
            <a:r>
              <a:rPr lang="en-US" altLang="ko-KR" sz="2800" dirty="0"/>
              <a:t>!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언어마다 다른 구조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한국어</a:t>
            </a:r>
            <a:r>
              <a:rPr lang="en-US" altLang="ko-KR" sz="2800" dirty="0"/>
              <a:t>: "</a:t>
            </a:r>
            <a:r>
              <a:rPr lang="ko-KR" altLang="en-US" sz="2800" dirty="0"/>
              <a:t>나는 학교에 갔다</a:t>
            </a:r>
            <a:r>
              <a:rPr lang="en-US" altLang="ko-KR" sz="2800" dirty="0"/>
              <a:t>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) - </a:t>
            </a:r>
            <a:r>
              <a:rPr lang="ko-KR" altLang="en-US" sz="2800" dirty="0"/>
              <a:t>조사</a:t>
            </a:r>
            <a:r>
              <a:rPr lang="en-US" altLang="ko-KR" sz="2800" dirty="0"/>
              <a:t>(</a:t>
            </a:r>
            <a:r>
              <a:rPr lang="ko-KR" altLang="en-US" sz="2800" dirty="0"/>
              <a:t>은</a:t>
            </a:r>
            <a:r>
              <a:rPr lang="en-US" altLang="ko-KR" sz="2800" dirty="0"/>
              <a:t>/</a:t>
            </a:r>
            <a:r>
              <a:rPr lang="ko-KR" altLang="en-US" sz="2800" dirty="0"/>
              <a:t>는</a:t>
            </a:r>
            <a:r>
              <a:rPr lang="en-US" altLang="ko-KR" sz="2800" dirty="0"/>
              <a:t>/</a:t>
            </a:r>
            <a:r>
              <a:rPr lang="ko-KR" altLang="en-US" sz="2800" dirty="0"/>
              <a:t>이</a:t>
            </a:r>
            <a:r>
              <a:rPr lang="en-US" altLang="ko-KR" sz="2800" dirty="0"/>
              <a:t>/</a:t>
            </a:r>
            <a:r>
              <a:rPr lang="ko-KR" altLang="en-US" sz="2800" dirty="0"/>
              <a:t>가</a:t>
            </a:r>
            <a:r>
              <a:rPr lang="en-US" altLang="ko-KR" sz="2800" dirty="0"/>
              <a:t>)</a:t>
            </a:r>
            <a:r>
              <a:rPr lang="ko-KR" altLang="en-US" sz="2800" dirty="0"/>
              <a:t>로 역할 표시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영어</a:t>
            </a:r>
            <a:r>
              <a:rPr lang="en-US" altLang="ko-KR" sz="2800" dirty="0"/>
              <a:t>: "I went to school"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) - </a:t>
            </a:r>
            <a:r>
              <a:rPr lang="ko-KR" altLang="en-US" sz="2800" dirty="0"/>
              <a:t>어순으로 역할 구분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중국어</a:t>
            </a:r>
            <a:r>
              <a:rPr lang="en-US" altLang="ko-KR" sz="2800" dirty="0"/>
              <a:t>: </a:t>
            </a:r>
            <a:r>
              <a:rPr lang="ko-KR" altLang="en-US" sz="2800" dirty="0"/>
              <a:t>성조에 따라 의미 변화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en-US" altLang="ko-KR" sz="2800" dirty="0" err="1"/>
              <a:t>mā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má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mǎ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mà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ko-KR" altLang="en-US" sz="2800" dirty="0"/>
              <a:t>妈   麻   马   骂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ko-KR" altLang="en-US" sz="2800" dirty="0"/>
              <a:t>엄마  삼</a:t>
            </a:r>
            <a:r>
              <a:rPr lang="en-US" altLang="ko-KR" sz="2800" dirty="0"/>
              <a:t>   </a:t>
            </a:r>
            <a:r>
              <a:rPr lang="ko-KR" altLang="en-US" sz="2800" dirty="0"/>
              <a:t>말</a:t>
            </a:r>
            <a:r>
              <a:rPr lang="en-US" altLang="ko-KR" sz="2800" dirty="0"/>
              <a:t>  </a:t>
            </a:r>
            <a:r>
              <a:rPr lang="ko-KR" altLang="en-US" sz="2800" dirty="0"/>
              <a:t>욕하다</a:t>
            </a:r>
            <a:endParaRPr lang="en-US" altLang="ko-KR" sz="28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6832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0"/>
    </mc:Choice>
    <mc:Fallback>
      <p:transition spd="slow" advTm="8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907003" y="4724400"/>
            <a:ext cx="20569993" cy="7162800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9" name="화살표: 왼쪽으로 구부러짐 18">
            <a:hlinkClick r:id="rId4" action="ppaction://hlinksldjump"/>
            <a:extLst>
              <a:ext uri="{FF2B5EF4-FFF2-40B4-BE49-F238E27FC236}">
                <a16:creationId xmlns:a16="http://schemas.microsoft.com/office/drawing/2014/main" id="{97F48F4E-D2B9-46D4-A93E-41C163BF0838}"/>
              </a:ext>
            </a:extLst>
          </p:cNvPr>
          <p:cNvSpPr/>
          <p:nvPr/>
        </p:nvSpPr>
        <p:spPr>
          <a:xfrm>
            <a:off x="219456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hlinkClick r:id="rId5" action="ppaction://hlinksldjump"/>
            <a:extLst>
              <a:ext uri="{FF2B5EF4-FFF2-40B4-BE49-F238E27FC236}">
                <a16:creationId xmlns:a16="http://schemas.microsoft.com/office/drawing/2014/main" id="{C7A5B002-6644-4BB7-B35F-2DC725FF8C37}"/>
              </a:ext>
            </a:extLst>
          </p:cNvPr>
          <p:cNvSpPr/>
          <p:nvPr/>
        </p:nvSpPr>
        <p:spPr>
          <a:xfrm>
            <a:off x="232410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0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데이터 수집 </a:t>
            </a:r>
            <a:r>
              <a:rPr lang="en-US" altLang="ko-KR" sz="3200" dirty="0"/>
              <a:t>(Data Collection)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분석할 텍스트 데이터를 수집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ko-KR" altLang="en-US" sz="2800" dirty="0" err="1"/>
              <a:t>크롤링</a:t>
            </a:r>
            <a:r>
              <a:rPr lang="en-US" altLang="ko-KR" sz="2800" dirty="0"/>
              <a:t>, </a:t>
            </a:r>
            <a:r>
              <a:rPr lang="ko-KR" altLang="en-US" sz="2800" dirty="0"/>
              <a:t>파일 업로드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 err="1"/>
              <a:t>전처리</a:t>
            </a:r>
            <a:r>
              <a:rPr lang="ko-KR" altLang="en-US" sz="3200" dirty="0"/>
              <a:t> </a:t>
            </a:r>
            <a:r>
              <a:rPr lang="en-US" altLang="ko-KR" sz="3200" dirty="0"/>
              <a:t>(Preprocessing)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수집 된 데이터를 정제하는 과정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여기에는 텍스트 정규화</a:t>
            </a:r>
            <a:r>
              <a:rPr lang="en-US" altLang="ko-KR" sz="2800" dirty="0"/>
              <a:t>(</a:t>
            </a:r>
            <a:r>
              <a:rPr lang="ko-KR" altLang="en-US" sz="2800" dirty="0"/>
              <a:t>소문자 변환</a:t>
            </a:r>
            <a:r>
              <a:rPr lang="en-US" altLang="ko-KR" sz="2800" dirty="0"/>
              <a:t>, </a:t>
            </a:r>
            <a:r>
              <a:rPr lang="ko-KR" altLang="en-US" sz="2800" dirty="0"/>
              <a:t>특수 문자 제거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불용어</a:t>
            </a:r>
            <a:r>
              <a:rPr lang="en-US" altLang="ko-KR" sz="2800" dirty="0"/>
              <a:t>(</a:t>
            </a:r>
            <a:r>
              <a:rPr lang="ko-KR" altLang="en-US" sz="2800" dirty="0"/>
              <a:t>자주 등장하지만 의미가 없는 단어</a:t>
            </a:r>
            <a:r>
              <a:rPr lang="en-US" altLang="ko-KR" sz="2800" dirty="0"/>
              <a:t>) </a:t>
            </a:r>
            <a:r>
              <a:rPr lang="ko-KR" altLang="en-US" sz="2800" dirty="0"/>
              <a:t>제거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ko-KR" altLang="en-US" sz="2800" dirty="0"/>
              <a:t>어간 추출</a:t>
            </a:r>
            <a:r>
              <a:rPr lang="en-US" altLang="ko-KR" sz="2800" dirty="0"/>
              <a:t>(Stemming) </a:t>
            </a:r>
            <a:r>
              <a:rPr lang="ko-KR" altLang="en-US" sz="2800" dirty="0"/>
              <a:t>및 표제어 추출</a:t>
            </a:r>
            <a:r>
              <a:rPr lang="en-US" altLang="ko-KR" sz="2800" dirty="0"/>
              <a:t>(Lemmatization), </a:t>
            </a:r>
            <a:r>
              <a:rPr lang="ko-KR" altLang="en-US" sz="2800" dirty="0"/>
              <a:t>토큰화 등이 포함됨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특징 추출 </a:t>
            </a:r>
            <a:r>
              <a:rPr lang="en-US" altLang="ko-KR" sz="3200" dirty="0"/>
              <a:t>(Feature Extraction)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텍스트 데이터를 분석하기 위해 특징을 추출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en-US" altLang="ko-KR" sz="2800" dirty="0"/>
              <a:t>TF-IDF(Term Frequency-Inverse Document Frequency), </a:t>
            </a:r>
            <a:r>
              <a:rPr lang="ko-KR" altLang="en-US" sz="2800" dirty="0"/>
              <a:t>워드 </a:t>
            </a:r>
            <a:r>
              <a:rPr lang="ko-KR" altLang="en-US" sz="2800" dirty="0" err="1"/>
              <a:t>임베딩</a:t>
            </a:r>
            <a:r>
              <a:rPr lang="en-US" altLang="ko-KR" sz="2800" dirty="0"/>
              <a:t>(Word Embedding) </a:t>
            </a:r>
            <a:r>
              <a:rPr lang="ko-KR" altLang="en-US" sz="2800" dirty="0"/>
              <a:t>등의 방법을 사용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2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모델 학습 </a:t>
            </a:r>
            <a:r>
              <a:rPr lang="en-US" altLang="ko-KR" sz="3200" dirty="0"/>
              <a:t>(Model Training)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 err="1"/>
              <a:t>전처리된</a:t>
            </a:r>
            <a:r>
              <a:rPr lang="ko-KR" altLang="en-US" sz="2800" dirty="0"/>
              <a:t> 데이터를 사용하여 머신 러닝 또는 딥러닝 모델을 학습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비지도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강화 학습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모델 평가 및 튜닝 </a:t>
            </a:r>
            <a:r>
              <a:rPr lang="en-US" altLang="ko-KR" sz="3200" dirty="0"/>
              <a:t>(Model Evaluation and Tuning)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학습된 모델을 평가하고</a:t>
            </a:r>
            <a:r>
              <a:rPr lang="en-US" altLang="ko-KR" sz="2800" dirty="0"/>
              <a:t>, </a:t>
            </a:r>
            <a:r>
              <a:rPr lang="ko-KR" altLang="en-US" sz="2800" dirty="0"/>
              <a:t>필요에 따라 </a:t>
            </a:r>
            <a:r>
              <a:rPr lang="ko-KR" altLang="en-US" sz="2800" dirty="0" err="1"/>
              <a:t>하이퍼파라미터</a:t>
            </a:r>
            <a:r>
              <a:rPr lang="ko-KR" altLang="en-US" sz="2800" dirty="0"/>
              <a:t> 튜닝을 통해 성능을 최적화함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결과 해석 및 응용 </a:t>
            </a:r>
            <a:r>
              <a:rPr lang="en-US" altLang="ko-KR" sz="3200" dirty="0"/>
              <a:t>(Result Interpretation and Application)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최종 모델을 사용하여 새로운 데이터에 대해 예측하거나 분석을 수행하고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실제 응용 분야에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6000" dirty="0"/>
              <a:t>수집 된 데이터를 </a:t>
            </a:r>
            <a:r>
              <a:rPr lang="ko-KR" altLang="en-US" dirty="0"/>
              <a:t>모델이 학습할 수 있도록 정제하는 과정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→ 좋은 데이터 </a:t>
            </a:r>
            <a:r>
              <a:rPr lang="en-US" altLang="ko-KR" dirty="0"/>
              <a:t>= </a:t>
            </a:r>
            <a:r>
              <a:rPr lang="ko-KR" altLang="en-US" dirty="0"/>
              <a:t>좋은 모델</a:t>
            </a:r>
            <a:r>
              <a:rPr lang="en-US" altLang="ko-KR" dirty="0"/>
              <a:t>!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텍스트 정규화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특수문자 제거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소문자 변환 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)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en-US" altLang="ko-KR" dirty="0"/>
              <a:t>HTML/URL </a:t>
            </a:r>
            <a:r>
              <a:rPr lang="ko-KR" altLang="en-US" dirty="0"/>
              <a:t>제거 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A14875-00A5-4BBF-9614-006F0CC85D6B}"/>
              </a:ext>
            </a:extLst>
          </p:cNvPr>
          <p:cNvSpPr/>
          <p:nvPr/>
        </p:nvSpPr>
        <p:spPr>
          <a:xfrm>
            <a:off x="9315256" y="7356827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C9DA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!!! 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저는 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~^^ http://..."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17DC2-625D-4AAA-B891-835F1BC504A9}"/>
              </a:ext>
            </a:extLst>
          </p:cNvPr>
          <p:cNvSpPr/>
          <p:nvPr/>
        </p:nvSpPr>
        <p:spPr>
          <a:xfrm>
            <a:off x="9315255" y="10290721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A4C2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 저는 </a:t>
            </a:r>
            <a:r>
              <a:rPr lang="en-US" altLang="ko-KR" sz="3600" dirty="0" err="1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65745C-EEDC-4ED6-8AAA-98BEE29BFD3A}"/>
              </a:ext>
            </a:extLst>
          </p:cNvPr>
          <p:cNvSpPr/>
          <p:nvPr/>
        </p:nvSpPr>
        <p:spPr>
          <a:xfrm rot="5400000">
            <a:off x="15362375" y="8945889"/>
            <a:ext cx="1545561" cy="490416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4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토큰화 </a:t>
            </a:r>
            <a:r>
              <a:rPr lang="en-US" altLang="ko-KR" dirty="0">
                <a:solidFill>
                  <a:schemeClr val="accent1"/>
                </a:solidFill>
              </a:rPr>
              <a:t>(Tokenization)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단위로 분리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 저는 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 공부합니다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77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solidFill>
                  <a:schemeClr val="accent1"/>
                </a:solidFill>
              </a:rPr>
              <a:t>불용어</a:t>
            </a:r>
            <a:r>
              <a:rPr lang="ko-KR" altLang="en-US" dirty="0">
                <a:solidFill>
                  <a:schemeClr val="accent1"/>
                </a:solidFill>
              </a:rPr>
              <a:t> 제거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없는 단어 제거</a:t>
            </a:r>
            <a:r>
              <a:rPr lang="en-US" altLang="ko-KR" dirty="0"/>
              <a:t>: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를 제거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14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어간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표제어 추출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단어의 기본형 추출</a:t>
            </a:r>
            <a:r>
              <a:rPr lang="en-US" altLang="ko-KR" dirty="0"/>
              <a:t>: "</a:t>
            </a:r>
            <a:r>
              <a:rPr lang="ko-KR" altLang="en-US" dirty="0"/>
              <a:t>공부합니다</a:t>
            </a:r>
            <a:r>
              <a:rPr lang="en-US" altLang="ko-KR" dirty="0"/>
              <a:t>" → "</a:t>
            </a:r>
            <a:r>
              <a:rPr lang="ko-KR" altLang="en-US" dirty="0"/>
              <a:t>공부</a:t>
            </a:r>
            <a:r>
              <a:rPr lang="en-US" altLang="ko-KR" dirty="0"/>
              <a:t>“, "running" → "run"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화살표: 왼쪽으로 구부러짐 10">
            <a:hlinkClick r:id="rId2" action="ppaction://hlinksldjump"/>
            <a:extLst>
              <a:ext uri="{FF2B5EF4-FFF2-40B4-BE49-F238E27FC236}">
                <a16:creationId xmlns:a16="http://schemas.microsoft.com/office/drawing/2014/main" id="{5DEBC378-140B-4653-8144-4FA56681E101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3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→ 숫자 벡터</a:t>
            </a:r>
            <a:r>
              <a:rPr lang="en-US" altLang="ko-KR" dirty="0"/>
              <a:t>(Vector)</a:t>
            </a:r>
          </a:p>
          <a:p>
            <a:r>
              <a:rPr lang="ko-KR" altLang="en-US" dirty="0"/>
              <a:t>문장 → 벡터들의 조합</a:t>
            </a:r>
          </a:p>
          <a:p>
            <a:r>
              <a:rPr lang="ko-KR" altLang="en-US" dirty="0"/>
              <a:t>이 과정을 벡터화</a:t>
            </a:r>
            <a:r>
              <a:rPr lang="en-US" altLang="ko-KR" dirty="0"/>
              <a:t>/</a:t>
            </a:r>
            <a:r>
              <a:rPr lang="ko-KR" altLang="en-US" dirty="0" err="1"/>
              <a:t>임베딩</a:t>
            </a:r>
            <a:r>
              <a:rPr lang="en-US" altLang="ko-KR" dirty="0"/>
              <a:t>(Embedding) </a:t>
            </a:r>
            <a:r>
              <a:rPr lang="ko-KR" altLang="en-US" dirty="0"/>
              <a:t>이라고 함</a:t>
            </a:r>
          </a:p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585175-C3D2-4A0B-A20B-EA279E444C98}"/>
              </a:ext>
            </a:extLst>
          </p:cNvPr>
          <p:cNvGrpSpPr/>
          <p:nvPr/>
        </p:nvGrpSpPr>
        <p:grpSpPr>
          <a:xfrm>
            <a:off x="6629400" y="10210800"/>
            <a:ext cx="10156169" cy="2286000"/>
            <a:chOff x="5791200" y="10058400"/>
            <a:chExt cx="10156169" cy="228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12280-29B8-4987-9E07-7C179CE621CF}"/>
                </a:ext>
              </a:extLst>
            </p:cNvPr>
            <p:cNvSpPr txBox="1"/>
            <p:nvPr/>
          </p:nvSpPr>
          <p:spPr>
            <a:xfrm>
              <a:off x="5791200" y="10117976"/>
              <a:ext cx="2666999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500" dirty="0"/>
                <a:t>🍎</a:t>
              </a:r>
              <a:endParaRPr lang="ko-KR" altLang="en-US" sz="2400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D8D8D1C-3C93-4043-9F48-F5AB6BCD08B2}"/>
                </a:ext>
              </a:extLst>
            </p:cNvPr>
            <p:cNvSpPr/>
            <p:nvPr/>
          </p:nvSpPr>
          <p:spPr>
            <a:xfrm>
              <a:off x="8131629" y="11049000"/>
              <a:ext cx="1164771" cy="304800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B6529F3-E9DC-4B30-9F50-245309FD5FDD}"/>
                </a:ext>
              </a:extLst>
            </p:cNvPr>
            <p:cNvSpPr/>
            <p:nvPr/>
          </p:nvSpPr>
          <p:spPr>
            <a:xfrm>
              <a:off x="10232369" y="10058400"/>
              <a:ext cx="5715000" cy="2286000"/>
            </a:xfrm>
            <a:prstGeom prst="roundRect">
              <a:avLst>
                <a:gd name="adj" fmla="val 1296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9D225B-FAC8-4305-9647-8C18EC9CB34A}"/>
                </a:ext>
              </a:extLst>
            </p:cNvPr>
            <p:cNvSpPr txBox="1"/>
            <p:nvPr/>
          </p:nvSpPr>
          <p:spPr>
            <a:xfrm>
              <a:off x="10583413" y="10785901"/>
              <a:ext cx="50129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[ 0.8,   -0.1,   0.5]</a:t>
              </a:r>
              <a:endParaRPr lang="ko-KR" altLang="en-US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1BB2EE-8683-4510-BFFB-05537E29AD09}"/>
              </a:ext>
            </a:extLst>
          </p:cNvPr>
          <p:cNvSpPr txBox="1"/>
          <p:nvPr/>
        </p:nvSpPr>
        <p:spPr>
          <a:xfrm>
            <a:off x="8969829" y="11609829"/>
            <a:ext cx="1749695" cy="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벡터화</a:t>
            </a:r>
          </a:p>
        </p:txBody>
      </p:sp>
    </p:spTree>
    <p:extLst>
      <p:ext uri="{BB962C8B-B14F-4D97-AF65-F5344CB8AC3E}">
        <p14:creationId xmlns:p14="http://schemas.microsoft.com/office/powerpoint/2010/main" val="90321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AI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기초 이론</a:t>
            </a: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: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입문</a:t>
            </a:r>
            <a:endParaRPr lang="en-US" altLang="ko-KR" sz="10666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바꿀까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컴퓨터는 글자의 의미를 알지 못함</a:t>
            </a:r>
          </a:p>
          <a:p>
            <a:r>
              <a:rPr lang="ko-KR" altLang="en-US" dirty="0"/>
              <a:t>모든 언어는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바꿔야 함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바꾸면 다음과 같은 일을 할 수 있음</a:t>
            </a:r>
          </a:p>
          <a:p>
            <a:pPr lvl="1"/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  <a:p>
            <a:pPr lvl="1"/>
            <a:r>
              <a:rPr lang="ko-KR" altLang="en-US" dirty="0"/>
              <a:t>비교하기</a:t>
            </a:r>
          </a:p>
          <a:p>
            <a:pPr lvl="1"/>
            <a:r>
              <a:rPr lang="ko-KR" altLang="en-US" dirty="0"/>
              <a:t>거리 계산하기</a:t>
            </a:r>
          </a:p>
          <a:p>
            <a:pPr lvl="1"/>
            <a:r>
              <a:rPr lang="ko-KR" altLang="en-US" dirty="0"/>
              <a:t>확률 계산하기</a:t>
            </a:r>
          </a:p>
          <a:p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01ACDAD-01DD-4174-817A-F30B1547595C}"/>
              </a:ext>
            </a:extLst>
          </p:cNvPr>
          <p:cNvSpPr/>
          <p:nvPr/>
        </p:nvSpPr>
        <p:spPr>
          <a:xfrm rot="16200000">
            <a:off x="11277600" y="609600"/>
            <a:ext cx="13716000" cy="12496800"/>
          </a:xfrm>
          <a:prstGeom prst="triangle">
            <a:avLst>
              <a:gd name="adj" fmla="val 100000"/>
            </a:avLst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4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사과”라는</a:t>
            </a:r>
            <a:r>
              <a:rPr lang="ko-KR" altLang="en-US" dirty="0"/>
              <a:t> 단어를 어떤 숫자로 바꾸면 좋을까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</a:p>
          <a:p>
            <a:pPr marL="0" indent="0"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 / TF-IDF)</a:t>
            </a:r>
          </a:p>
          <a:p>
            <a:pPr marL="0" indent="0"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단어 의미 학습하기</a:t>
            </a:r>
          </a:p>
        </p:txBody>
      </p:sp>
    </p:spTree>
    <p:extLst>
      <p:ext uri="{BB962C8B-B14F-4D97-AF65-F5344CB8AC3E}">
        <p14:creationId xmlns:p14="http://schemas.microsoft.com/office/powerpoint/2010/main" val="71312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사과 →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배 →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자동차 → 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→ 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먹었다 → </a:t>
            </a:r>
            <a:r>
              <a:rPr lang="en-US" altLang="ko-KR" dirty="0"/>
              <a:t>5</a:t>
            </a:r>
          </a:p>
          <a:p>
            <a:r>
              <a:rPr lang="ko-KR" altLang="en-US" dirty="0"/>
              <a:t>문장</a:t>
            </a:r>
            <a:r>
              <a:rPr lang="en-US" altLang="ko-KR" dirty="0"/>
              <a:t>: “</a:t>
            </a:r>
            <a:r>
              <a:rPr lang="ko-KR" altLang="en-US" dirty="0"/>
              <a:t>사과를 먹었다” → </a:t>
            </a:r>
            <a:r>
              <a:rPr lang="en-US" altLang="ko-KR" dirty="0"/>
              <a:t>[1, 4, 5]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1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과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2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가 가깝다는 의미는 아님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의미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5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하나 </a:t>
            </a:r>
            <a:r>
              <a:rPr lang="en-US" altLang="ko-KR" dirty="0"/>
              <a:t>= </a:t>
            </a:r>
            <a:r>
              <a:rPr lang="ko-KR" altLang="en-US" dirty="0"/>
              <a:t>벡터 하나</a:t>
            </a:r>
          </a:p>
          <a:p>
            <a:r>
              <a:rPr lang="ko-KR" altLang="en-US" dirty="0"/>
              <a:t>한 칸만 </a:t>
            </a:r>
            <a:r>
              <a:rPr lang="en-US" altLang="ko-KR" dirty="0"/>
              <a:t>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sz="4400" dirty="0"/>
              <a:t>예</a:t>
            </a:r>
            <a:r>
              <a:rPr lang="en-US" altLang="ko-KR" sz="4400" dirty="0"/>
              <a:t>: (</a:t>
            </a:r>
            <a:r>
              <a:rPr lang="ko-KR" altLang="en-US" sz="4400" dirty="0"/>
              <a:t>단어 </a:t>
            </a:r>
            <a:r>
              <a:rPr lang="en-US" altLang="ko-KR" sz="4400" dirty="0"/>
              <a:t>5</a:t>
            </a:r>
            <a:r>
              <a:rPr lang="ko-KR" altLang="en-US" sz="4400" dirty="0"/>
              <a:t>개일 때</a:t>
            </a:r>
            <a:r>
              <a:rPr lang="en-US" altLang="ko-KR" sz="4400" dirty="0"/>
              <a:t>: </a:t>
            </a:r>
            <a:r>
              <a:rPr lang="ko-KR" altLang="en-US" sz="4400" dirty="0"/>
              <a:t>사과</a:t>
            </a:r>
            <a:r>
              <a:rPr lang="en-US" altLang="ko-KR" sz="4400" dirty="0"/>
              <a:t>, </a:t>
            </a:r>
            <a:r>
              <a:rPr lang="ko-KR" altLang="en-US" sz="4400" dirty="0"/>
              <a:t>배</a:t>
            </a:r>
            <a:r>
              <a:rPr lang="en-US" altLang="ko-KR" sz="4400" dirty="0"/>
              <a:t>, </a:t>
            </a:r>
            <a:r>
              <a:rPr lang="ko-KR" altLang="en-US" sz="4400" dirty="0"/>
              <a:t>자동차</a:t>
            </a:r>
            <a:r>
              <a:rPr lang="en-US" altLang="ko-KR" sz="4400" dirty="0"/>
              <a:t>, </a:t>
            </a:r>
            <a:r>
              <a:rPr lang="ko-KR" altLang="en-US" sz="4400" dirty="0"/>
              <a:t>딸기</a:t>
            </a:r>
            <a:r>
              <a:rPr lang="en-US" altLang="ko-KR" sz="4400" dirty="0"/>
              <a:t>, </a:t>
            </a:r>
            <a:r>
              <a:rPr lang="ko-KR" altLang="en-US" sz="4400" dirty="0"/>
              <a:t>포도 </a:t>
            </a:r>
            <a:r>
              <a:rPr lang="en-US" altLang="ko-KR" sz="4400" dirty="0"/>
              <a:t>)</a:t>
            </a:r>
          </a:p>
          <a:p>
            <a:pPr lvl="1"/>
            <a:r>
              <a:rPr lang="ko-KR" altLang="en-US" sz="4400" dirty="0"/>
              <a:t>사과 → </a:t>
            </a:r>
            <a:r>
              <a:rPr lang="en-US" altLang="ko-KR" sz="4400" dirty="0"/>
              <a:t>[1, 0, 0, 0, 0]</a:t>
            </a:r>
          </a:p>
          <a:p>
            <a:pPr lvl="1"/>
            <a:r>
              <a:rPr lang="ko-KR" altLang="en-US" sz="4400" dirty="0"/>
              <a:t>배 → </a:t>
            </a:r>
            <a:r>
              <a:rPr lang="en-US" altLang="ko-KR" sz="4400" dirty="0"/>
              <a:t>[0, 1, 0, 0, 0]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차원이 너무 커짐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🍎와 🙏의 차이를 표현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88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, Bag of Words)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4556657A-4E21-44F4-B6D0-A57F8DC56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단어가 몇 번 나왔는지 센다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A: “</a:t>
            </a:r>
            <a:r>
              <a:rPr lang="ko-KR" altLang="en-US" dirty="0"/>
              <a:t>사과를 먹었다”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B: “</a:t>
            </a:r>
            <a:r>
              <a:rPr lang="ko-KR" altLang="en-US" dirty="0"/>
              <a:t>먹었다 사과를”</a:t>
            </a:r>
          </a:p>
          <a:p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사과</a:t>
            </a:r>
            <a:r>
              <a:rPr lang="en-US" altLang="ko-KR" dirty="0"/>
              <a:t>: 1, </a:t>
            </a:r>
            <a:r>
              <a:rPr lang="ko-KR" altLang="en-US" dirty="0"/>
              <a:t>먹었다</a:t>
            </a:r>
            <a:r>
              <a:rPr lang="en-US" altLang="ko-KR" dirty="0"/>
              <a:t>: 1</a:t>
            </a:r>
          </a:p>
          <a:p>
            <a:r>
              <a:rPr lang="ko-KR" altLang="en-US" dirty="0"/>
              <a:t>두 문장은 완전히 같은 벡터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DB8BC5-04A8-4A64-BCB0-CCD444634240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7A007C-B091-4BA9-8EC2-67290872CEF4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82A95-7D79-4F25-9F59-03C6F96D0DEA}"/>
                </a:ext>
              </a:extLst>
            </p:cNvPr>
            <p:cNvSpPr txBox="1"/>
            <p:nvPr/>
          </p:nvSpPr>
          <p:spPr>
            <a:xfrm>
              <a:off x="14812215" y="5587261"/>
              <a:ext cx="7180171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빈도만 센다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중요도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5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757653-1AB5-477E-84D1-C27C9CB9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77" y="4597400"/>
            <a:ext cx="10048873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12D4A82-A1EB-447B-9B1F-209ABB88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0" y="7279212"/>
            <a:ext cx="888206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3F91CA-704C-4E63-A874-0EEBE97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510" y="10591800"/>
            <a:ext cx="8143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3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7722E-AA90-45E1-948A-9D3516777EC3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8E935E0-7D4F-43F3-9D41-8C04685F039A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A97CE-8095-4634-B022-BC7DD23E2859}"/>
                </a:ext>
              </a:extLst>
            </p:cNvPr>
            <p:cNvSpPr txBox="1"/>
            <p:nvPr/>
          </p:nvSpPr>
          <p:spPr>
            <a:xfrm>
              <a:off x="15422959" y="5587261"/>
              <a:ext cx="5958682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  <a:b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</a:b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97917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비슷한 문맥에 등장하는 단어는 비슷한 의미를 가짐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"</a:t>
            </a:r>
            <a:r>
              <a:rPr lang="ko-KR" altLang="en-US" dirty="0"/>
              <a:t>사과는 달다</a:t>
            </a:r>
            <a:r>
              <a:rPr lang="en-US" altLang="ko-KR" dirty="0"/>
              <a:t>“, ”</a:t>
            </a:r>
            <a:r>
              <a:rPr lang="ko-KR" altLang="en-US" dirty="0"/>
              <a:t>배는 달다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“</a:t>
            </a:r>
            <a:r>
              <a:rPr lang="ko-KR" altLang="en-US" dirty="0"/>
              <a:t>사과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배</a:t>
            </a:r>
            <a:r>
              <a:rPr lang="en-US" altLang="ko-KR" dirty="0"/>
              <a:t>” </a:t>
            </a:r>
            <a:r>
              <a:rPr lang="ko-KR" altLang="en-US" dirty="0"/>
              <a:t>는 비슷한 벡터</a:t>
            </a: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의미 관계를 수학적으로 표현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단어 간 관계를 벡터 연산으로</a:t>
            </a:r>
            <a:r>
              <a:rPr lang="en-US" altLang="ko-KR" dirty="0"/>
              <a:t>!</a:t>
            </a:r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사과</a:t>
            </a:r>
            <a:r>
              <a:rPr lang="en-US" altLang="ko-KR" sz="3000" dirty="0"/>
              <a:t>") -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과일</a:t>
            </a:r>
            <a:r>
              <a:rPr lang="en-US" altLang="ko-KR" sz="3000" dirty="0"/>
              <a:t>") +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채소</a:t>
            </a:r>
            <a:r>
              <a:rPr lang="en-US" altLang="ko-KR" sz="3000" dirty="0"/>
              <a:t>") ≈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당근</a:t>
            </a:r>
            <a:r>
              <a:rPr lang="en-US" altLang="ko-KR" sz="3000" dirty="0"/>
              <a:t>")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4E39A-3F7C-45D3-8AD5-C2F7D6B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4620260"/>
            <a:ext cx="1186484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FA067A8-AD6F-4ECD-87DE-195A4C7BF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79197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밀집</a:t>
            </a:r>
            <a:r>
              <a:rPr lang="en-US" altLang="ko-KR" dirty="0"/>
              <a:t>(Dense) </a:t>
            </a:r>
            <a:r>
              <a:rPr lang="ko-KR" altLang="en-US" dirty="0"/>
              <a:t>벡터로 효율적 표현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BoW</a:t>
            </a:r>
            <a:r>
              <a:rPr lang="en-US" altLang="ko-KR" dirty="0"/>
              <a:t>: [0,0,0,1,0,0,...,0] (10,000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0) </a:t>
            </a:r>
            <a:br>
              <a:rPr lang="en-US" altLang="ko-KR" dirty="0"/>
            </a:br>
            <a:r>
              <a:rPr lang="en-US" altLang="ko-KR" dirty="0"/>
              <a:t>      Word2Vec: [0.2, -0.5, 0.8, ...] (300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모두 의미 있는 값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     → 훨씬 적은 차원</a:t>
            </a:r>
            <a:r>
              <a:rPr lang="en-US" altLang="ko-KR" dirty="0"/>
              <a:t>, </a:t>
            </a:r>
            <a:r>
              <a:rPr lang="ko-KR" altLang="en-US" dirty="0"/>
              <a:t>메모리 절약</a:t>
            </a:r>
            <a:r>
              <a:rPr lang="en-US" altLang="ko-KR" dirty="0"/>
              <a:t>, </a:t>
            </a:r>
            <a:r>
              <a:rPr lang="ko-KR" altLang="en-US" dirty="0"/>
              <a:t>계산 빠름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9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/>
              <a:t>학습 방식</a:t>
            </a:r>
            <a:endParaRPr lang="en-US" altLang="ko-KR" dirty="0"/>
          </a:p>
          <a:p>
            <a:r>
              <a:rPr lang="en-US" altLang="ko-KR" b="1" dirty="0"/>
              <a:t>CBOW</a:t>
            </a:r>
          </a:p>
          <a:p>
            <a:pPr marL="457200" lvl="1" indent="0">
              <a:buNone/>
            </a:pPr>
            <a:r>
              <a:rPr lang="ko-KR" altLang="en-US" dirty="0"/>
              <a:t>주변 단어 → 중심 단어 예측</a:t>
            </a:r>
            <a:br>
              <a:rPr lang="ko-KR" altLang="en-US" dirty="0"/>
            </a:br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en-US" altLang="ko-KR" dirty="0"/>
              <a:t>___ </a:t>
            </a:r>
            <a:r>
              <a:rPr lang="ko-KR" altLang="en-US" dirty="0"/>
              <a:t>를 먹었다</a:t>
            </a:r>
            <a:r>
              <a:rPr lang="en-US" altLang="ko-KR" dirty="0"/>
              <a:t>" → </a:t>
            </a: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endParaRPr lang="ko-KR" altLang="en-US" dirty="0"/>
          </a:p>
          <a:p>
            <a:r>
              <a:rPr lang="en-US" altLang="ko-KR" b="1" dirty="0"/>
              <a:t>Skip-gram</a:t>
            </a:r>
          </a:p>
          <a:p>
            <a:pPr marL="457200" lvl="1" indent="0">
              <a:buNone/>
            </a:pPr>
            <a:r>
              <a:rPr lang="ko-KR" altLang="en-US" dirty="0"/>
              <a:t>중심 단어 → 주변 단어 예측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r>
              <a:rPr lang="ko-KR" altLang="en-US" dirty="0"/>
              <a:t> → </a:t>
            </a:r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", "</a:t>
            </a:r>
            <a:r>
              <a:rPr lang="ko-KR" altLang="en-US" dirty="0"/>
              <a:t>를</a:t>
            </a:r>
            <a:r>
              <a:rPr lang="en-US" altLang="ko-KR" dirty="0"/>
              <a:t>", "</a:t>
            </a:r>
            <a:r>
              <a:rPr lang="ko-KR" altLang="en-US" dirty="0"/>
              <a:t>먹었다</a:t>
            </a:r>
            <a:r>
              <a:rPr lang="en-US" altLang="ko-KR" dirty="0"/>
              <a:t>"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51126-9EA7-49DC-B0E0-34E45C902ACA}"/>
              </a:ext>
            </a:extLst>
          </p:cNvPr>
          <p:cNvGrpSpPr/>
          <p:nvPr/>
        </p:nvGrpSpPr>
        <p:grpSpPr>
          <a:xfrm>
            <a:off x="14173200" y="4953000"/>
            <a:ext cx="8458200" cy="8128000"/>
            <a:chOff x="14173200" y="4953000"/>
            <a:chExt cx="8458200" cy="72420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D409128-2F13-4B67-939F-CE1FDC78769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DE9ECC-9BFB-4C3E-9701-A249AB2747EE}"/>
                </a:ext>
              </a:extLst>
            </p:cNvPr>
            <p:cNvSpPr txBox="1"/>
            <p:nvPr/>
          </p:nvSpPr>
          <p:spPr>
            <a:xfrm>
              <a:off x="14491563" y="5587261"/>
              <a:ext cx="7682637" cy="660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같은 단어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항상 같은 벡터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신조어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/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오타 처리 불가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문장 전체 의미 파악 어려움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순서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9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3048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1D35E3-1625-49AC-8B07-C83CC0554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자연어처리 기본 개념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가 언어를 다루는 방식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과 </a:t>
            </a:r>
            <a:r>
              <a:rPr lang="en-US" altLang="ko-KR" dirty="0" err="1"/>
              <a:t>ChatGPT</a:t>
            </a:r>
            <a:r>
              <a:rPr lang="ko-KR" altLang="en-US" dirty="0"/>
              <a:t>의 작동 원리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활용과 한계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77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문맥을 읽으면서 의미를 파악하는 방법은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의 처리</a:t>
            </a:r>
            <a:r>
              <a:rPr lang="en-US" altLang="ko-KR" dirty="0"/>
              <a:t>: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두 </a:t>
            </a:r>
            <a:r>
              <a:rPr lang="en-US" altLang="ko-KR" dirty="0"/>
              <a:t>"</a:t>
            </a:r>
            <a:r>
              <a:rPr lang="ko-KR" altLang="en-US" dirty="0"/>
              <a:t>사과</a:t>
            </a:r>
            <a:r>
              <a:rPr lang="en-US" altLang="ko-KR" dirty="0"/>
              <a:t>" </a:t>
            </a:r>
            <a:r>
              <a:rPr lang="ko-KR" altLang="en-US" dirty="0"/>
              <a:t>모두 → 동일한 벡터 </a:t>
            </a:r>
            <a:r>
              <a:rPr lang="en-US" altLang="ko-KR" dirty="0"/>
              <a:t>[0.24, -0.51, 0.78, ...] → </a:t>
            </a:r>
            <a:r>
              <a:rPr lang="ko-KR" altLang="en-US" dirty="0"/>
              <a:t>🍎 과일인지 🙏 사죄인지 구분 불가</a:t>
            </a:r>
            <a:r>
              <a:rPr lang="en-US" altLang="ko-KR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문맥이 왜 중요한가</a:t>
            </a:r>
            <a:r>
              <a:rPr lang="en-US" altLang="ko-KR" dirty="0"/>
              <a:t>?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1: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먹다 </a:t>
            </a:r>
            <a:r>
              <a:rPr lang="en-US" altLang="ko-KR" dirty="0"/>
              <a:t>+ </a:t>
            </a:r>
            <a:r>
              <a:rPr lang="ko-KR" altLang="en-US" dirty="0"/>
              <a:t>달다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🍎 과일</a:t>
            </a:r>
            <a:r>
              <a:rPr lang="en-US" altLang="ko-KR" dirty="0"/>
              <a:t>) 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2: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미안하다 </a:t>
            </a:r>
            <a:r>
              <a:rPr lang="en-US" altLang="ko-KR" dirty="0"/>
              <a:t>+ </a:t>
            </a:r>
            <a:r>
              <a:rPr lang="ko-KR" altLang="en-US" dirty="0"/>
              <a:t>용서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🙏 사죄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앞뒤 문장을 봐야 의미 파악 가능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💡 다음 단어를 예측하면서 모델을 학습시키면 어떨까</a:t>
            </a:r>
            <a:r>
              <a:rPr lang="en-US" altLang="ko-KR" dirty="0"/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💡 문장을 순서대로 읽으면서 이해하면</a:t>
            </a:r>
            <a:r>
              <a:rPr lang="en-US" altLang="ko-KR" dirty="0"/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711B7-663A-4002-BF8B-D2CDF0EF4D24}"/>
              </a:ext>
            </a:extLst>
          </p:cNvPr>
          <p:cNvSpPr txBox="1"/>
          <p:nvPr/>
        </p:nvSpPr>
        <p:spPr>
          <a:xfrm>
            <a:off x="14401800" y="10820400"/>
            <a:ext cx="7391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언어 모델의 등장</a:t>
            </a:r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ko-KR" altLang="en-US" sz="66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" name="화살표: 왼쪽으로 구부러짐 6">
            <a:hlinkClick r:id="rId3" action="ppaction://hlinksldjump"/>
            <a:extLst>
              <a:ext uri="{FF2B5EF4-FFF2-40B4-BE49-F238E27FC236}">
                <a16:creationId xmlns:a16="http://schemas.microsoft.com/office/drawing/2014/main" id="{283AB010-4E2E-4BDE-918D-A608E3716DA6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2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0"/>
    </mc:Choice>
    <mc:Fallback>
      <p:transition spd="slow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다음에 올 단어를 예측하는 모델</a:t>
            </a:r>
            <a:endParaRPr lang="en-US" altLang="ko-KR" dirty="0"/>
          </a:p>
          <a:p>
            <a:r>
              <a:rPr lang="ko-KR" altLang="en-US" dirty="0"/>
              <a:t>확률 기반</a:t>
            </a:r>
            <a:endParaRPr lang="en-US" altLang="ko-KR" dirty="0"/>
          </a:p>
          <a:p>
            <a:r>
              <a:rPr lang="en-US" altLang="ko-KR" dirty="0"/>
              <a:t>P(</a:t>
            </a:r>
            <a:r>
              <a:rPr lang="ko-KR" altLang="en-US" dirty="0">
                <a:solidFill>
                  <a:schemeClr val="accent1"/>
                </a:solidFill>
              </a:rPr>
              <a:t>다음 단어 </a:t>
            </a:r>
            <a:r>
              <a:rPr lang="en-US" altLang="ko-KR" dirty="0"/>
              <a:t>| </a:t>
            </a:r>
            <a:r>
              <a:rPr lang="ko-KR" altLang="en-US" dirty="0">
                <a:solidFill>
                  <a:srgbClr val="C00000"/>
                </a:solidFill>
              </a:rPr>
              <a:t>이전 단어들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>
                <a:solidFill>
                  <a:srgbClr val="C00000"/>
                </a:solidFill>
              </a:rPr>
              <a:t>나는 학교에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____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</a:rPr>
              <a:t>"</a:t>
            </a:r>
            <a:r>
              <a:rPr lang="ko-KR" altLang="en-US" dirty="0">
                <a:solidFill>
                  <a:schemeClr val="accent1"/>
                </a:solidFill>
              </a:rPr>
              <a:t>갔다</a:t>
            </a:r>
            <a:r>
              <a:rPr lang="en-US" altLang="ko-KR" dirty="0">
                <a:solidFill>
                  <a:schemeClr val="accent1"/>
                </a:solidFill>
              </a:rPr>
              <a:t>" (70%), "</a:t>
            </a:r>
            <a:r>
              <a:rPr lang="ko-KR" altLang="en-US" dirty="0">
                <a:solidFill>
                  <a:schemeClr val="accent1"/>
                </a:solidFill>
              </a:rPr>
              <a:t>간다</a:t>
            </a:r>
            <a:r>
              <a:rPr lang="en-US" altLang="ko-KR" dirty="0">
                <a:solidFill>
                  <a:schemeClr val="accent1"/>
                </a:solidFill>
              </a:rPr>
              <a:t>" (20%), "</a:t>
            </a:r>
            <a:r>
              <a:rPr lang="ko-KR" altLang="en-US" dirty="0">
                <a:solidFill>
                  <a:schemeClr val="accent1"/>
                </a:solidFill>
              </a:rPr>
              <a:t>갈게</a:t>
            </a:r>
            <a:r>
              <a:rPr lang="en-US" altLang="ko-KR" dirty="0">
                <a:solidFill>
                  <a:schemeClr val="accent1"/>
                </a:solidFill>
              </a:rPr>
              <a:t>" (10%)</a:t>
            </a:r>
          </a:p>
        </p:txBody>
      </p:sp>
    </p:spTree>
    <p:extLst>
      <p:ext uri="{BB962C8B-B14F-4D97-AF65-F5344CB8AC3E}">
        <p14:creationId xmlns:p14="http://schemas.microsoft.com/office/powerpoint/2010/main" val="94872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단어를 잘 예측하려면 → 문맥을 이해해야 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문맥 기반 이해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🍎 </a:t>
            </a:r>
            <a:r>
              <a:rPr lang="en-US" altLang="ko-KR" dirty="0"/>
              <a:t>| </a:t>
            </a:r>
            <a:r>
              <a:rPr lang="ko-KR" altLang="en-US" dirty="0"/>
              <a:t>먹다</a:t>
            </a:r>
            <a:r>
              <a:rPr lang="en-US" altLang="ko-KR" dirty="0"/>
              <a:t>, </a:t>
            </a:r>
            <a:r>
              <a:rPr lang="ko-KR" altLang="en-US" dirty="0"/>
              <a:t>달다</a:t>
            </a:r>
            <a:r>
              <a:rPr lang="en-US" altLang="ko-KR" dirty="0"/>
              <a:t>) ↑</a:t>
            </a:r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🙏 </a:t>
            </a:r>
            <a:r>
              <a:rPr lang="en-US" altLang="ko-KR" dirty="0"/>
              <a:t>| </a:t>
            </a:r>
            <a:r>
              <a:rPr lang="ko-KR" altLang="en-US" dirty="0"/>
              <a:t>미안하다</a:t>
            </a:r>
            <a:r>
              <a:rPr lang="en-US" altLang="ko-KR" dirty="0"/>
              <a:t>, </a:t>
            </a:r>
            <a:r>
              <a:rPr lang="ko-KR" altLang="en-US" dirty="0"/>
              <a:t>용서</a:t>
            </a:r>
            <a:r>
              <a:rPr lang="en-US" altLang="ko-KR" dirty="0"/>
              <a:t>) ↑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순서 정보 활용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en-US" altLang="ko-KR" dirty="0"/>
              <a:t>"</a:t>
            </a:r>
            <a:r>
              <a:rPr lang="ko-KR" altLang="en-US" dirty="0"/>
              <a:t>개가 사람을 물었다</a:t>
            </a:r>
            <a:r>
              <a:rPr lang="en-US" altLang="ko-KR" dirty="0"/>
              <a:t>" ≠ "</a:t>
            </a:r>
            <a:r>
              <a:rPr lang="ko-KR" altLang="en-US" dirty="0"/>
              <a:t>사람이 개를 물었다</a:t>
            </a:r>
            <a:r>
              <a:rPr lang="en-US" altLang="ko-KR" dirty="0"/>
              <a:t>"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문장 전체 이해</a:t>
            </a:r>
          </a:p>
        </p:txBody>
      </p:sp>
    </p:spTree>
    <p:extLst>
      <p:ext uri="{BB962C8B-B14F-4D97-AF65-F5344CB8AC3E}">
        <p14:creationId xmlns:p14="http://schemas.microsoft.com/office/powerpoint/2010/main" val="300148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1980</a:t>
            </a:r>
            <a:r>
              <a:rPr lang="ko-KR" altLang="en-US" dirty="0"/>
              <a:t>년대 후반</a:t>
            </a:r>
            <a:r>
              <a:rPr lang="en-US" altLang="ko-KR" dirty="0"/>
              <a:t>: RNN(Recurrent Neural Network) </a:t>
            </a:r>
          </a:p>
          <a:p>
            <a:pPr lvl="1"/>
            <a:r>
              <a:rPr lang="ko-KR" altLang="en-US" dirty="0"/>
              <a:t>순차적으로 단어를 하나씩 읽기</a:t>
            </a:r>
          </a:p>
          <a:p>
            <a:pPr lvl="1"/>
            <a:r>
              <a:rPr lang="ko-KR" altLang="en-US" dirty="0"/>
              <a:t>긴 문장은 앞부분을 잊어버림</a:t>
            </a:r>
          </a:p>
          <a:p>
            <a:r>
              <a:rPr lang="en-US" altLang="ko-KR" dirty="0"/>
              <a:t>1997</a:t>
            </a:r>
            <a:r>
              <a:rPr lang="ko-KR" altLang="en-US" dirty="0"/>
              <a:t>년</a:t>
            </a:r>
            <a:r>
              <a:rPr lang="en-US" altLang="ko-KR" dirty="0"/>
              <a:t>: LSTM(Long Short-Term Memory)</a:t>
            </a:r>
          </a:p>
          <a:p>
            <a:pPr lvl="1"/>
            <a:r>
              <a:rPr lang="ko-KR" altLang="en-US" dirty="0"/>
              <a:t>장기 기억 가능</a:t>
            </a:r>
          </a:p>
          <a:p>
            <a:pPr lvl="1"/>
            <a:r>
              <a:rPr lang="ko-KR" altLang="en-US" dirty="0"/>
              <a:t>하지만 여전히 느림 </a:t>
            </a:r>
            <a:r>
              <a:rPr lang="en-US" altLang="ko-KR" dirty="0"/>
              <a:t>(</a:t>
            </a:r>
            <a:r>
              <a:rPr lang="ko-KR" altLang="en-US" dirty="0"/>
              <a:t>순차 처리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03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b="1" dirty="0"/>
              <a:t>2014</a:t>
            </a:r>
            <a:r>
              <a:rPr lang="ko-KR" altLang="en-US" b="1" dirty="0"/>
              <a:t>년</a:t>
            </a:r>
            <a:r>
              <a:rPr lang="en-US" altLang="ko-KR" b="1" dirty="0"/>
              <a:t>: Attention (</a:t>
            </a:r>
            <a:r>
              <a:rPr lang="en-US" altLang="ko-KR" b="1" dirty="0" err="1"/>
              <a:t>Bahdanau</a:t>
            </a:r>
            <a:r>
              <a:rPr lang="en-US" altLang="ko-KR" b="1" dirty="0"/>
              <a:t> Attention)</a:t>
            </a:r>
            <a:r>
              <a:rPr lang="ko-KR" altLang="en-US" b="1" dirty="0"/>
              <a:t>의 탄생</a:t>
            </a:r>
            <a:endParaRPr lang="ko-KR" altLang="en-US" dirty="0"/>
          </a:p>
          <a:p>
            <a:pPr lvl="1"/>
            <a:r>
              <a:rPr lang="en-US" altLang="ko-KR" sz="5500" dirty="0"/>
              <a:t>RNN(</a:t>
            </a:r>
            <a:r>
              <a:rPr lang="ko-KR" altLang="en-US" sz="5500" dirty="0"/>
              <a:t>순환신경망</a:t>
            </a:r>
            <a:r>
              <a:rPr lang="en-US" altLang="ko-KR" sz="5500" dirty="0"/>
              <a:t>)</a:t>
            </a:r>
            <a:r>
              <a:rPr lang="ko-KR" altLang="en-US" sz="5500" dirty="0"/>
              <a:t>의 고질적인 </a:t>
            </a:r>
            <a:r>
              <a:rPr lang="en-US" altLang="ko-KR" sz="5500" dirty="0"/>
              <a:t>'</a:t>
            </a:r>
            <a:r>
              <a:rPr lang="ko-KR" altLang="en-US" sz="5500" dirty="0"/>
              <a:t>망각</a:t>
            </a:r>
            <a:r>
              <a:rPr lang="en-US" altLang="ko-KR" sz="5500" dirty="0"/>
              <a:t>' </a:t>
            </a:r>
            <a:r>
              <a:rPr lang="ko-KR" altLang="en-US" sz="5500" dirty="0"/>
              <a:t>문제와 </a:t>
            </a:r>
            <a:r>
              <a:rPr lang="en-US" altLang="ko-KR" sz="5500" dirty="0"/>
              <a:t>'</a:t>
            </a:r>
            <a:r>
              <a:rPr lang="ko-KR" altLang="en-US" sz="5500" dirty="0"/>
              <a:t>병목 현상</a:t>
            </a:r>
            <a:r>
              <a:rPr lang="en-US" altLang="ko-KR" sz="5500" dirty="0"/>
              <a:t>'</a:t>
            </a:r>
            <a:r>
              <a:rPr lang="ko-KR" altLang="en-US" sz="5500" dirty="0"/>
              <a:t>을 해결하기 위해 등장</a:t>
            </a:r>
          </a:p>
          <a:p>
            <a:pPr lvl="1"/>
            <a:r>
              <a:rPr lang="en-US" altLang="ko-KR" sz="5500" dirty="0"/>
              <a:t>"</a:t>
            </a:r>
            <a:r>
              <a:rPr lang="ko-KR" altLang="en-US" sz="5500" dirty="0"/>
              <a:t>문장이 길어져도</a:t>
            </a:r>
            <a:r>
              <a:rPr lang="en-US" altLang="ko-KR" sz="5500" dirty="0"/>
              <a:t>, </a:t>
            </a:r>
            <a:r>
              <a:rPr lang="ko-KR" altLang="en-US" sz="5500" dirty="0"/>
              <a:t>현재 단어와 가장 관련 있는 부분에만 집중</a:t>
            </a:r>
            <a:r>
              <a:rPr lang="en-US" altLang="ko-KR" sz="5500" dirty="0"/>
              <a:t>(Attention)</a:t>
            </a:r>
            <a:r>
              <a:rPr lang="ko-KR" altLang="en-US" sz="5500" dirty="0"/>
              <a:t>하자</a:t>
            </a:r>
            <a:r>
              <a:rPr lang="en-US" altLang="ko-KR" sz="5500" dirty="0"/>
              <a:t>!"</a:t>
            </a:r>
          </a:p>
          <a:p>
            <a:pPr lvl="1"/>
            <a:r>
              <a:rPr lang="ko-KR" altLang="en-US" sz="5500" dirty="0"/>
              <a:t>기존의 고정된 크기에 정보를 억지로 구겨 넣던 방식에서 탈피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: Transformer(Attention is All You Need)</a:t>
            </a:r>
          </a:p>
          <a:p>
            <a:pPr lvl="1"/>
            <a:r>
              <a:rPr lang="ko-KR" altLang="en-US" dirty="0"/>
              <a:t>병렬 처리</a:t>
            </a:r>
            <a:r>
              <a:rPr lang="en-US" altLang="ko-KR" dirty="0"/>
              <a:t>, </a:t>
            </a:r>
            <a:r>
              <a:rPr lang="ko-KR" altLang="en-US" dirty="0"/>
              <a:t>전체 문맥 파악</a:t>
            </a:r>
          </a:p>
          <a:p>
            <a:pPr lvl="1"/>
            <a:r>
              <a:rPr lang="ko-KR" altLang="en-US" dirty="0"/>
              <a:t>현대 </a:t>
            </a:r>
            <a:r>
              <a:rPr lang="en-US" altLang="ko-KR" dirty="0"/>
              <a:t>AI </a:t>
            </a:r>
            <a:r>
              <a:rPr lang="ko-KR" altLang="en-US" dirty="0"/>
              <a:t>혁명의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~: BERT(Bidirectional Encoder), </a:t>
            </a:r>
            <a:r>
              <a:rPr lang="en-US" altLang="ko-KR" sz="6000" dirty="0"/>
              <a:t>GPT(Generative Pre-trained Transformer)</a:t>
            </a:r>
          </a:p>
          <a:p>
            <a:pPr lvl="1"/>
            <a:r>
              <a:rPr lang="en-US" altLang="ko-KR" dirty="0"/>
              <a:t>Transformer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대규모 사전학습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67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ko-KR" altLang="en-US" dirty="0"/>
              <a:t>방대한 데이터로 학습 </a:t>
            </a:r>
            <a:r>
              <a:rPr lang="en-US" altLang="ko-KR" dirty="0"/>
              <a:t>→ </a:t>
            </a:r>
            <a:r>
              <a:rPr lang="ko-KR" altLang="en-US" dirty="0"/>
              <a:t>수십억</a:t>
            </a:r>
            <a:r>
              <a:rPr lang="en-US" altLang="ko-KR" dirty="0"/>
              <a:t>~</a:t>
            </a:r>
            <a:r>
              <a:rPr lang="ko-KR" altLang="en-US" dirty="0"/>
              <a:t>수조 개의 파라미터</a:t>
            </a:r>
            <a:endParaRPr lang="en-US" altLang="ko-KR" dirty="0"/>
          </a:p>
          <a:p>
            <a:pPr lvl="1"/>
            <a:r>
              <a:rPr lang="en-US" altLang="ko-KR" dirty="0"/>
              <a:t>BERT </a:t>
            </a:r>
            <a:r>
              <a:rPr lang="ko-KR" altLang="en-US" dirty="0"/>
              <a:t>변형</a:t>
            </a:r>
            <a:r>
              <a:rPr lang="en-US" altLang="ko-KR" dirty="0"/>
              <a:t>: </a:t>
            </a:r>
            <a:r>
              <a:rPr lang="en-US" altLang="ko-KR" dirty="0" err="1"/>
              <a:t>RoBERTa</a:t>
            </a:r>
            <a:r>
              <a:rPr lang="en-US" altLang="ko-KR" dirty="0"/>
              <a:t>, ALBERT...</a:t>
            </a:r>
          </a:p>
          <a:p>
            <a:pPr lvl="1"/>
            <a:r>
              <a:rPr lang="en-US" altLang="ko-KR" dirty="0"/>
              <a:t>GPT </a:t>
            </a:r>
            <a:r>
              <a:rPr lang="ko-KR" altLang="en-US" dirty="0"/>
              <a:t>시리즈</a:t>
            </a:r>
            <a:r>
              <a:rPr lang="en-US" altLang="ko-KR" dirty="0"/>
              <a:t>: GPT-2 → GPT-3 → GPT-4</a:t>
            </a:r>
          </a:p>
          <a:p>
            <a:pPr lvl="1"/>
            <a:r>
              <a:rPr lang="en-US" altLang="ko-KR" dirty="0"/>
              <a:t>LLM (Large Language Model) </a:t>
            </a:r>
            <a:r>
              <a:rPr lang="ko-KR" altLang="en-US" dirty="0"/>
              <a:t>시대 </a:t>
            </a:r>
            <a:r>
              <a:rPr lang="en-US" altLang="ko-KR" dirty="0"/>
              <a:t>→ </a:t>
            </a:r>
            <a:r>
              <a:rPr lang="ko-KR" altLang="en-US" dirty="0"/>
              <a:t>범용 </a:t>
            </a:r>
            <a:r>
              <a:rPr lang="en-US" altLang="ko-KR" dirty="0"/>
              <a:t>AI </a:t>
            </a:r>
            <a:r>
              <a:rPr lang="ko-KR" altLang="en-US" dirty="0"/>
              <a:t>모델로 진화</a:t>
            </a:r>
            <a:endParaRPr lang="en-US" altLang="ko-KR" dirty="0"/>
          </a:p>
          <a:p>
            <a:pPr lvl="1"/>
            <a:r>
              <a:rPr lang="en-US" altLang="ko-KR" dirty="0" err="1"/>
              <a:t>ChatGPT</a:t>
            </a:r>
            <a:r>
              <a:rPr lang="en-US" altLang="ko-KR" dirty="0"/>
              <a:t>, Claude, Gemini...</a:t>
            </a:r>
          </a:p>
        </p:txBody>
      </p:sp>
    </p:spTree>
    <p:extLst>
      <p:ext uri="{BB962C8B-B14F-4D97-AF65-F5344CB8AC3E}">
        <p14:creationId xmlns:p14="http://schemas.microsoft.com/office/powerpoint/2010/main" val="58561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Vanilla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E4CFF4-5F7A-4930-A11A-20B41F5E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41"/>
          <a:stretch/>
        </p:blipFill>
        <p:spPr>
          <a:xfrm>
            <a:off x="537522" y="4419600"/>
            <a:ext cx="30438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80"/>
          <a:stretch/>
        </p:blipFill>
        <p:spPr>
          <a:xfrm>
            <a:off x="537522" y="4419600"/>
            <a:ext cx="7463478" cy="7315200"/>
          </a:xfrm>
          <a:prstGeom prst="rect">
            <a:avLst/>
          </a:prstGeom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72860D8-6D9C-4DCC-AA62-FBB305EA0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74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8"/>
          <a:stretch/>
        </p:blipFill>
        <p:spPr>
          <a:xfrm>
            <a:off x="537522" y="4419600"/>
            <a:ext cx="121116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DE1BE9-8D0F-4084-AB71-4D48C2C688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96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7B2BF-2CC8-4EB1-9D58-20F77C42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24"/>
          <a:stretch/>
        </p:blipFill>
        <p:spPr>
          <a:xfrm>
            <a:off x="537522" y="4419600"/>
            <a:ext cx="186648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9404589-640A-4B46-8377-8BABE27950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64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https://cs231n.stanford.edu/slides/2025/lecture_1_part_1.pdf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763B43-803F-4B87-8AD6-74316E4D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5"/>
          <a:stretch/>
        </p:blipFill>
        <p:spPr>
          <a:xfrm>
            <a:off x="4076700" y="3962400"/>
            <a:ext cx="16230600" cy="85100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A6F9567-3EBE-429C-BB15-D77C237431AD}"/>
              </a:ext>
            </a:extLst>
          </p:cNvPr>
          <p:cNvSpPr/>
          <p:nvPr/>
        </p:nvSpPr>
        <p:spPr>
          <a:xfrm rot="20302232">
            <a:off x="9134194" y="9139563"/>
            <a:ext cx="5678337" cy="26853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70DB-D6B2-4854-B7EC-EB51519EDB47}"/>
              </a:ext>
            </a:extLst>
          </p:cNvPr>
          <p:cNvSpPr txBox="1"/>
          <p:nvPr/>
        </p:nvSpPr>
        <p:spPr>
          <a:xfrm>
            <a:off x="9220200" y="10668000"/>
            <a:ext cx="411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Natural Language 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Processing</a:t>
            </a:r>
            <a:endParaRPr lang="ko-KR" altLang="en-US" sz="32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9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C409-E041-461B-A39F-67AE8588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2" y="4419600"/>
            <a:ext cx="23308956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7E303DD-5F73-4D1B-A21B-CD69B1DA0F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95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4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A77467-B59F-4618-A3B2-E7961E703F45}"/>
              </a:ext>
            </a:extLst>
          </p:cNvPr>
          <p:cNvGrpSpPr/>
          <p:nvPr/>
        </p:nvGrpSpPr>
        <p:grpSpPr>
          <a:xfrm>
            <a:off x="1676400" y="7272346"/>
            <a:ext cx="11696700" cy="4917622"/>
            <a:chOff x="7162800" y="7848600"/>
            <a:chExt cx="11696700" cy="4917622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BC55F243-E674-4506-8247-C6A11D07D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16630" b="17179"/>
            <a:stretch/>
          </p:blipFill>
          <p:spPr bwMode="auto">
            <a:xfrm>
              <a:off x="7162800" y="7848600"/>
              <a:ext cx="11696700" cy="491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C14E8D-683A-4DAA-BAF2-1A9AFEB6E349}"/>
                </a:ext>
              </a:extLst>
            </p:cNvPr>
            <p:cNvSpPr/>
            <p:nvPr/>
          </p:nvSpPr>
          <p:spPr>
            <a:xfrm>
              <a:off x="7162800" y="80010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8608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순차적으로 읽는 신경망</a:t>
            </a:r>
            <a:endParaRPr lang="en-US" altLang="ko-KR" dirty="0"/>
          </a:p>
          <a:p>
            <a:r>
              <a:rPr lang="ko-KR" altLang="en-US" dirty="0"/>
              <a:t>이전 정보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(hidden state)</a:t>
            </a:r>
            <a:r>
              <a:rPr lang="ko-KR" altLang="en-US" dirty="0"/>
              <a:t>를 다음으로 전달 </a:t>
            </a:r>
            <a:endParaRPr lang="en-US" altLang="ko-KR" dirty="0"/>
          </a:p>
          <a:p>
            <a:r>
              <a:rPr lang="ko-KR" altLang="en-US" dirty="0"/>
              <a:t>단어를 순서대로 하나씩 처리 </a:t>
            </a:r>
            <a:endParaRPr lang="en-US" altLang="ko-KR" dirty="0"/>
          </a:p>
          <a:p>
            <a:r>
              <a:rPr lang="ko-KR" altLang="en-US" dirty="0"/>
              <a:t>문장의 흐름 파악 가능</a:t>
            </a: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0B3C2F-F2B2-4C7A-96F9-CA679C96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7063660"/>
            <a:ext cx="10079060" cy="533499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B26E2E5-9FF4-4BD1-A532-BC2190DB7F91}"/>
              </a:ext>
            </a:extLst>
          </p:cNvPr>
          <p:cNvCxnSpPr/>
          <p:nvPr/>
        </p:nvCxnSpPr>
        <p:spPr>
          <a:xfrm>
            <a:off x="13563600" y="7272346"/>
            <a:ext cx="0" cy="512630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82B54B-EEAB-44B7-9E0E-318F5E30E05F}"/>
              </a:ext>
            </a:extLst>
          </p:cNvPr>
          <p:cNvSpPr txBox="1"/>
          <p:nvPr/>
        </p:nvSpPr>
        <p:spPr>
          <a:xfrm>
            <a:off x="16840200" y="654044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Unrolled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RNN</a:t>
            </a:r>
          </a:p>
        </p:txBody>
      </p:sp>
    </p:spTree>
    <p:extLst>
      <p:ext uri="{BB962C8B-B14F-4D97-AF65-F5344CB8AC3E}">
        <p14:creationId xmlns:p14="http://schemas.microsoft.com/office/powerpoint/2010/main" val="394859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0"/>
    </mc:Choice>
    <mc:Fallback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978B084-36CE-4CDC-8148-45FEA64A2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b="15128"/>
          <a:stretch/>
        </p:blipFill>
        <p:spPr bwMode="auto">
          <a:xfrm>
            <a:off x="1600200" y="6496231"/>
            <a:ext cx="15621000" cy="56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05D57F-4E8B-4C75-A60A-C414BECB7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Vanlilla</a:t>
            </a:r>
            <a:r>
              <a:rPr lang="en-US" altLang="ko-KR" dirty="0"/>
              <a:t> RNN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5F19E783-DD42-4E85-8AD4-F988048BA0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5A782-20EC-4A2E-B06B-A51742008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22" y="6833937"/>
            <a:ext cx="7485073" cy="498107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C94CFA-5976-40AE-8536-518E55735E15}"/>
              </a:ext>
            </a:extLst>
          </p:cNvPr>
          <p:cNvCxnSpPr>
            <a:cxnSpLocks/>
          </p:cNvCxnSpPr>
          <p:nvPr/>
        </p:nvCxnSpPr>
        <p:spPr>
          <a:xfrm>
            <a:off x="15316200" y="6629400"/>
            <a:ext cx="0" cy="5715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FBA06A-714B-4933-978B-BD0B83937B3C}"/>
              </a:ext>
            </a:extLst>
          </p:cNvPr>
          <p:cNvSpPr/>
          <p:nvPr/>
        </p:nvSpPr>
        <p:spPr>
          <a:xfrm>
            <a:off x="7620000" y="7010400"/>
            <a:ext cx="1066794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4DA737B3-E7CC-44C0-AFDF-D3E3DC5D48D5}"/>
              </a:ext>
            </a:extLst>
          </p:cNvPr>
          <p:cNvSpPr txBox="1">
            <a:spLocks/>
          </p:cNvSpPr>
          <p:nvPr/>
        </p:nvSpPr>
        <p:spPr>
          <a:xfrm>
            <a:off x="7620000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BB036-9C83-4236-9291-CCE0F95D19CE}"/>
              </a:ext>
            </a:extLst>
          </p:cNvPr>
          <p:cNvSpPr/>
          <p:nvPr/>
        </p:nvSpPr>
        <p:spPr>
          <a:xfrm>
            <a:off x="12039601" y="7010400"/>
            <a:ext cx="685800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970E640-C813-4894-AD90-DAAA65CB058B}"/>
              </a:ext>
            </a:extLst>
          </p:cNvPr>
          <p:cNvSpPr txBox="1">
            <a:spLocks/>
          </p:cNvSpPr>
          <p:nvPr/>
        </p:nvSpPr>
        <p:spPr>
          <a:xfrm>
            <a:off x="119667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입력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719EC-0821-4839-BADE-00570B4E3C37}"/>
              </a:ext>
            </a:extLst>
          </p:cNvPr>
          <p:cNvSpPr/>
          <p:nvPr/>
        </p:nvSpPr>
        <p:spPr>
          <a:xfrm>
            <a:off x="10571127" y="7010400"/>
            <a:ext cx="1232569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7DCBDD19-C420-4154-B6E9-1AB49D027232}"/>
              </a:ext>
            </a:extLst>
          </p:cNvPr>
          <p:cNvSpPr txBox="1">
            <a:spLocks/>
          </p:cNvSpPr>
          <p:nvPr/>
        </p:nvSpPr>
        <p:spPr>
          <a:xfrm>
            <a:off x="105951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이전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0"/>
    </mc:Choice>
    <mc:Fallback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A8B23BB-4A41-475C-8E81-588D57F48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" t="3111"/>
          <a:stretch/>
        </p:blipFill>
        <p:spPr>
          <a:xfrm>
            <a:off x="14080381" y="3784600"/>
            <a:ext cx="9776115" cy="9753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어휘집</a:t>
            </a:r>
            <a:r>
              <a:rPr lang="en-US" altLang="ko-KR" dirty="0"/>
              <a:t>(Vocabulary): [h, e, l, o]</a:t>
            </a:r>
          </a:p>
          <a:p>
            <a:r>
              <a:rPr lang="ko-KR" altLang="en-US" dirty="0" err="1"/>
              <a:t>입력값</a:t>
            </a:r>
            <a:r>
              <a:rPr lang="en-US" altLang="ko-KR" dirty="0"/>
              <a:t>: “hello”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4E8748E-1423-4C4C-BA27-71ECE1B8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r="14634" b="15128"/>
          <a:stretch/>
        </p:blipFill>
        <p:spPr bwMode="auto">
          <a:xfrm>
            <a:off x="2270975" y="8001000"/>
            <a:ext cx="9627052" cy="41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72D4F4-1718-4F03-87E7-1215EB599E96}"/>
              </a:ext>
            </a:extLst>
          </p:cNvPr>
          <p:cNvSpPr/>
          <p:nvPr/>
        </p:nvSpPr>
        <p:spPr>
          <a:xfrm>
            <a:off x="5638800" y="8229600"/>
            <a:ext cx="6386227" cy="2590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B5D0DF-D0FB-4F76-8FBE-9D859E71B761}"/>
              </a:ext>
            </a:extLst>
          </p:cNvPr>
          <p:cNvSpPr/>
          <p:nvPr/>
        </p:nvSpPr>
        <p:spPr>
          <a:xfrm>
            <a:off x="14152365" y="6654801"/>
            <a:ext cx="9704131" cy="6756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8F062-FC6A-4AD0-B26C-D93E1DD508E5}"/>
              </a:ext>
            </a:extLst>
          </p:cNvPr>
          <p:cNvSpPr/>
          <p:nvPr/>
        </p:nvSpPr>
        <p:spPr>
          <a:xfrm>
            <a:off x="5671457" y="10988221"/>
            <a:ext cx="3091543" cy="79737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AC003A-D584-4525-99A6-65FA78457B71}"/>
              </a:ext>
            </a:extLst>
          </p:cNvPr>
          <p:cNvSpPr/>
          <p:nvPr/>
        </p:nvSpPr>
        <p:spPr>
          <a:xfrm>
            <a:off x="14152366" y="3810001"/>
            <a:ext cx="9704130" cy="281939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3C3BC013-2736-47F7-B199-2CD27B17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5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6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14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26A8077-DD43-4DA1-87D1-5DC8EA94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24550"/>
            <a:ext cx="12573000" cy="77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5685A049-7422-4C85-A4F8-292F5E16FA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192000"/>
            <a:ext cx="9537700" cy="1524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  <a:p>
            <a:r>
              <a:rPr lang="en-US" altLang="ko-KR" dirty="0"/>
              <a:t>[4] https://ratsgo.github.io/natural%20language%20processing/2017/03/09/rnnlstm/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4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0"/>
    </mc:Choice>
    <mc:Fallback>
      <p:transition spd="slow" advTm="9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3D08E19-59F1-4147-8443-ADDC6C6DB7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35675"/>
            <a:ext cx="13292667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2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0"/>
    </mc:Choice>
    <mc:Fallback>
      <p:transition spd="slow" advTm="9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긴 문장은 앞부분을 잊어버림 </a:t>
            </a:r>
            <a:endParaRPr lang="en-US" altLang="ko-KR" dirty="0"/>
          </a:p>
          <a:p>
            <a:pPr lvl="1"/>
            <a:r>
              <a:rPr lang="ko-KR" altLang="en-US" dirty="0"/>
              <a:t>순차 처리 → 느림 </a:t>
            </a:r>
          </a:p>
          <a:p>
            <a:endParaRPr lang="ko-KR" altLang="en-US" dirty="0"/>
          </a:p>
        </p:txBody>
      </p:sp>
      <p:pic>
        <p:nvPicPr>
          <p:cNvPr id="21508" name="Picture 4" descr="Neural networks struggle with long term dependencies.">
            <a:extLst>
              <a:ext uri="{FF2B5EF4-FFF2-40B4-BE49-F238E27FC236}">
                <a16:creationId xmlns:a16="http://schemas.microsoft.com/office/drawing/2014/main" id="{6CE4EAE9-9B4E-417B-88C9-4D3ECB72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8458200"/>
            <a:ext cx="11337471" cy="390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5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Short-Term Memory)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917950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모든 정보를 다 기억하려 하지 말고</a:t>
            </a:r>
            <a:r>
              <a:rPr lang="en-US" altLang="ko-KR" dirty="0"/>
              <a:t>, </a:t>
            </a:r>
            <a:r>
              <a:rPr lang="en-US" altLang="ko-KR" b="1" dirty="0"/>
              <a:t>"</a:t>
            </a:r>
            <a:r>
              <a:rPr lang="ko-KR" altLang="en-US" b="1" dirty="0"/>
              <a:t>중요한 정보만 골라서 오래 기억하자</a:t>
            </a:r>
            <a:r>
              <a:rPr lang="en-US" altLang="ko-KR" b="1" dirty="0"/>
              <a:t>!"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Cell State (</a:t>
            </a:r>
            <a:r>
              <a:rPr lang="ko-KR" altLang="en-US" dirty="0"/>
              <a:t>핵심 통로</a:t>
            </a:r>
            <a:r>
              <a:rPr lang="en-US" altLang="ko-KR" dirty="0"/>
              <a:t>): </a:t>
            </a:r>
            <a:r>
              <a:rPr lang="ko-KR" altLang="en-US" dirty="0"/>
              <a:t>정보를 </a:t>
            </a:r>
            <a:r>
              <a:rPr lang="ko-KR" altLang="en-US" dirty="0" err="1"/>
              <a:t>멀리까지</a:t>
            </a:r>
            <a:r>
              <a:rPr lang="ko-KR" altLang="en-US" dirty="0"/>
              <a:t> 전달하는 컨베이어 벨트 역할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게이트</a:t>
            </a:r>
            <a:r>
              <a:rPr lang="en-US" altLang="ko-KR" dirty="0"/>
              <a:t>(Gate)</a:t>
            </a:r>
            <a:r>
              <a:rPr lang="ko-KR" altLang="en-US" dirty="0"/>
              <a:t>를 통해 정보를 관리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Forget Gate: </a:t>
            </a:r>
            <a:r>
              <a:rPr lang="ko-KR" altLang="en-US" dirty="0"/>
              <a:t>불필요한 과거 정보 삭제</a:t>
            </a:r>
          </a:p>
          <a:p>
            <a:pPr lvl="1"/>
            <a:r>
              <a:rPr lang="en-US" altLang="ko-KR" dirty="0"/>
              <a:t>Input Gate: </a:t>
            </a:r>
            <a:r>
              <a:rPr lang="ko-KR" altLang="en-US" dirty="0"/>
              <a:t>새로운 정보 저장</a:t>
            </a:r>
          </a:p>
          <a:p>
            <a:pPr lvl="1"/>
            <a:r>
              <a:rPr lang="en-US" altLang="ko-KR" dirty="0"/>
              <a:t>Output Gate: </a:t>
            </a:r>
            <a:r>
              <a:rPr lang="ko-KR" altLang="en-US" dirty="0"/>
              <a:t>어떤 정보를 밖으로 내보낼지 결정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https://colah.github.io/posts/2015-08-Understanding-LSTMs/</a:t>
            </a:r>
            <a:endParaRPr lang="en-US" altLang="ko-KR" dirty="0"/>
          </a:p>
        </p:txBody>
      </p:sp>
      <p:pic>
        <p:nvPicPr>
          <p:cNvPr id="1029" name="Picture 5" descr="The repeating module in an LSTM contains four interacting layers">
            <a:extLst>
              <a:ext uri="{FF2B5EF4-FFF2-40B4-BE49-F238E27FC236}">
                <a16:creationId xmlns:a16="http://schemas.microsoft.com/office/drawing/2014/main" id="{5B582C55-7066-4CEC-8FB4-32EB183F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439150"/>
            <a:ext cx="1120505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E4F1836-FBC5-4075-935E-EE4AC1CF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9652894"/>
            <a:ext cx="90487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8C6F4-DC24-4F1B-9190-6130BBD8E621}"/>
              </a:ext>
            </a:extLst>
          </p:cNvPr>
          <p:cNvCxnSpPr>
            <a:cxnSpLocks/>
          </p:cNvCxnSpPr>
          <p:nvPr/>
        </p:nvCxnSpPr>
        <p:spPr>
          <a:xfrm>
            <a:off x="14097000" y="8558056"/>
            <a:ext cx="0" cy="42672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9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https://www.codestates.com/blog/content/</a:t>
            </a:r>
            <a:r>
              <a:rPr lang="ko-KR" altLang="en-US" dirty="0" err="1"/>
              <a:t>머신러닝</a:t>
            </a:r>
            <a:r>
              <a:rPr lang="en-US" altLang="ko-KR" dirty="0"/>
              <a:t>-</a:t>
            </a:r>
            <a:r>
              <a:rPr lang="ko-KR" altLang="en-US" dirty="0" err="1"/>
              <a:t>딥러닝개념</a:t>
            </a:r>
            <a:endParaRPr lang="ko-KR" altLang="en-US" dirty="0"/>
          </a:p>
        </p:txBody>
      </p:sp>
      <p:pic>
        <p:nvPicPr>
          <p:cNvPr id="9218" name="Picture 2" descr="머신러닝 딥러닝 차이점">
            <a:extLst>
              <a:ext uri="{FF2B5EF4-FFF2-40B4-BE49-F238E27FC236}">
                <a16:creationId xmlns:a16="http://schemas.microsoft.com/office/drawing/2014/main" id="{97CE7E53-15E9-4AE0-B25D-E06133DC3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4027" b="46902"/>
          <a:stretch/>
        </p:blipFill>
        <p:spPr bwMode="auto">
          <a:xfrm>
            <a:off x="609600" y="5648845"/>
            <a:ext cx="11887201" cy="50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머신러닝 딥러닝 차이점">
            <a:extLst>
              <a:ext uri="{FF2B5EF4-FFF2-40B4-BE49-F238E27FC236}">
                <a16:creationId xmlns:a16="http://schemas.microsoft.com/office/drawing/2014/main" id="{3CAAB3EC-9B0F-4080-A5A4-A47CD19F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54401" r="2408" b="6601"/>
          <a:stretch/>
        </p:blipFill>
        <p:spPr bwMode="auto">
          <a:xfrm>
            <a:off x="12268201" y="5630600"/>
            <a:ext cx="11658600" cy="50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64F98A-55D8-4506-87CD-2D7AB3FEF9F8}"/>
              </a:ext>
            </a:extLst>
          </p:cNvPr>
          <p:cNvGrpSpPr/>
          <p:nvPr/>
        </p:nvGrpSpPr>
        <p:grpSpPr>
          <a:xfrm>
            <a:off x="5277009" y="9973764"/>
            <a:ext cx="13715115" cy="2213246"/>
            <a:chOff x="5277009" y="9973764"/>
            <a:chExt cx="13715115" cy="2213246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5DDBDA8-34BE-4E15-89C9-C646A299378B}"/>
                </a:ext>
              </a:extLst>
            </p:cNvPr>
            <p:cNvSpPr/>
            <p:nvPr/>
          </p:nvSpPr>
          <p:spPr>
            <a:xfrm rot="16200000">
              <a:off x="5600131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BEBBF9-CD6A-4DAB-86D0-C6D2EB820047}"/>
                </a:ext>
              </a:extLst>
            </p:cNvPr>
            <p:cNvSpPr txBox="1"/>
            <p:nvPr/>
          </p:nvSpPr>
          <p:spPr>
            <a:xfrm>
              <a:off x="5277009" y="11663790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인간이 처리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1A407-F67E-44BF-B5BA-65153EEA3BB9}"/>
                </a:ext>
              </a:extLst>
            </p:cNvPr>
            <p:cNvSpPr txBox="1"/>
            <p:nvPr/>
          </p:nvSpPr>
          <p:spPr>
            <a:xfrm>
              <a:off x="7411745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24F08-0AB9-4CE7-9823-548CD7F7AE6E}"/>
                </a:ext>
              </a:extLst>
            </p:cNvPr>
            <p:cNvSpPr txBox="1"/>
            <p:nvPr/>
          </p:nvSpPr>
          <p:spPr>
            <a:xfrm>
              <a:off x="16821876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F2FACACD-D683-43A4-812E-1AF65B91A212}"/>
                </a:ext>
              </a:extLst>
            </p:cNvPr>
            <p:cNvSpPr/>
            <p:nvPr/>
          </p:nvSpPr>
          <p:spPr>
            <a:xfrm rot="16200000">
              <a:off x="7772969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3057A168-2EF4-4D3B-B297-7FDD3E367A5B}"/>
                </a:ext>
              </a:extLst>
            </p:cNvPr>
            <p:cNvSpPr/>
            <p:nvPr/>
          </p:nvSpPr>
          <p:spPr>
            <a:xfrm rot="16200000">
              <a:off x="17183100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67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spd="slow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문제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ko-KR" altLang="en-US" dirty="0">
                <a:solidFill>
                  <a:srgbClr val="C00000"/>
                </a:solidFill>
              </a:rPr>
              <a:t>입력 시퀀스가 고정된 크기의 벡터 </a:t>
            </a:r>
            <a:r>
              <a:rPr lang="en-US" altLang="ko-KR" dirty="0">
                <a:solidFill>
                  <a:srgbClr val="C00000"/>
                </a:solidFill>
              </a:rPr>
              <a:t>c</a:t>
            </a:r>
            <a:r>
              <a:rPr lang="ko-KR" altLang="en-US" dirty="0">
                <a:solidFill>
                  <a:srgbClr val="C00000"/>
                </a:solidFill>
              </a:rPr>
              <a:t>에 갇히는 병목 현상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해결책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출력의 매 단계마다 입력 시퀀스 전체를 다시 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단어를 똑같이 보지 말고</a:t>
            </a:r>
            <a:r>
              <a:rPr lang="en-US" altLang="ko-KR" dirty="0"/>
              <a:t>, </a:t>
            </a:r>
            <a:r>
              <a:rPr lang="ko-KR" altLang="en-US" dirty="0"/>
              <a:t>중요한 단어에 더 집중하자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나는 시험 전날에 잠을 못 잤다</a:t>
            </a:r>
            <a:r>
              <a:rPr lang="en-US" altLang="ko-KR" dirty="0"/>
              <a:t>.”</a:t>
            </a:r>
          </a:p>
          <a:p>
            <a:pPr marL="457200" lvl="1" indent="0">
              <a:buNone/>
            </a:pPr>
            <a:r>
              <a:rPr lang="ko-KR" altLang="en-US" dirty="0"/>
              <a:t>이 문장에서 핵심 정보는 “시험 전날” </a:t>
            </a:r>
            <a:endParaRPr lang="en-US" altLang="ko-KR" dirty="0"/>
          </a:p>
          <a:p>
            <a:r>
              <a:rPr lang="ko-KR" altLang="en-US" dirty="0"/>
              <a:t>‘</a:t>
            </a:r>
            <a:r>
              <a:rPr lang="ko-KR" altLang="en-US" dirty="0" err="1"/>
              <a:t>이해’가</a:t>
            </a:r>
            <a:r>
              <a:rPr lang="ko-KR" altLang="en-US" dirty="0"/>
              <a:t> 아니라 어디에 집중할지 계산하는 방법임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06527B5-B297-4A1B-86C1-797B0BDFBE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380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1438E-AA4C-4024-BFEA-FD53D2EBB49B}"/>
              </a:ext>
            </a:extLst>
          </p:cNvPr>
          <p:cNvSpPr/>
          <p:nvPr/>
        </p:nvSpPr>
        <p:spPr>
          <a:xfrm>
            <a:off x="14097000" y="3276600"/>
            <a:ext cx="8915400" cy="271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7941C-13CD-473C-9864-98898DB3DD07}"/>
              </a:ext>
            </a:extLst>
          </p:cNvPr>
          <p:cNvGrpSpPr/>
          <p:nvPr/>
        </p:nvGrpSpPr>
        <p:grpSpPr>
          <a:xfrm>
            <a:off x="5276850" y="6345490"/>
            <a:ext cx="13830300" cy="6652960"/>
            <a:chOff x="3657600" y="3657600"/>
            <a:chExt cx="16459200" cy="914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FC74F-2E13-4E19-88DD-5DEAC96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4114800"/>
              <a:ext cx="15797854" cy="85783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3EB536-A0F5-4E22-BC2E-321610B68CA3}"/>
                </a:ext>
              </a:extLst>
            </p:cNvPr>
            <p:cNvSpPr/>
            <p:nvPr/>
          </p:nvSpPr>
          <p:spPr>
            <a:xfrm>
              <a:off x="17373600" y="3657600"/>
              <a:ext cx="27432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251221-5C27-4DA3-B9E9-D2000CC0B69F}"/>
                </a:ext>
              </a:extLst>
            </p:cNvPr>
            <p:cNvSpPr/>
            <p:nvPr/>
          </p:nvSpPr>
          <p:spPr>
            <a:xfrm>
              <a:off x="10184926" y="9525000"/>
              <a:ext cx="5207473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A1DECBDD-016C-4120-9423-586958981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159035"/>
            <a:ext cx="18707100" cy="251910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200" dirty="0"/>
              <a:t>기계번역</a:t>
            </a:r>
            <a:r>
              <a:rPr lang="en-US" altLang="ko-KR" sz="3200" dirty="0"/>
              <a:t>(machine translation)</a:t>
            </a:r>
            <a:r>
              <a:rPr lang="ko-KR" altLang="en-US" sz="3200" dirty="0"/>
              <a:t>을 위한 </a:t>
            </a:r>
            <a:r>
              <a:rPr lang="en-US" altLang="ko-KR" sz="3200" dirty="0"/>
              <a:t>sequence-to-sequence </a:t>
            </a:r>
            <a:r>
              <a:rPr lang="ko-KR" altLang="en-US" sz="3200" dirty="0"/>
              <a:t>모델에 처음 도입</a:t>
            </a:r>
            <a:endParaRPr lang="en-US" altLang="ko-KR" sz="3200" dirty="0"/>
          </a:p>
          <a:p>
            <a:r>
              <a:rPr lang="ko-KR" altLang="en-US" sz="3200" b="0" i="0" dirty="0" err="1">
                <a:solidFill>
                  <a:srgbClr val="212529"/>
                </a:solidFill>
                <a:effectLst/>
              </a:rPr>
              <a:t>디코더에서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 출력 단어를 예측하는 </a:t>
            </a:r>
            <a:r>
              <a:rPr lang="ko-KR" altLang="en-US" sz="3200" b="1" i="0" dirty="0">
                <a:solidFill>
                  <a:srgbClr val="212529"/>
                </a:solidFill>
                <a:effectLst/>
              </a:rPr>
              <a:t>매 시점</a:t>
            </a:r>
            <a:r>
              <a:rPr lang="en-US" altLang="ko-KR" sz="3200" b="1" i="0" dirty="0">
                <a:solidFill>
                  <a:srgbClr val="212529"/>
                </a:solidFill>
                <a:effectLst/>
              </a:rPr>
              <a:t>(step)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마다</a:t>
            </a: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인코더의 입력 시퀀스를 다시 참고하는 것</a:t>
            </a:r>
            <a:endParaRPr lang="en-US" altLang="ko-KR" sz="3200" b="0" i="0" dirty="0">
              <a:solidFill>
                <a:srgbClr val="212529"/>
              </a:solidFill>
              <a:effectLst/>
            </a:endParaRPr>
          </a:p>
          <a:p>
            <a:r>
              <a:rPr lang="en-US" altLang="ko-KR" sz="3200" dirty="0" err="1"/>
              <a:t>Bahdanau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Attnetion</a:t>
            </a:r>
            <a:r>
              <a:rPr lang="en-US" altLang="ko-KR" sz="3200" dirty="0"/>
              <a:t> :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개념을 제공</a:t>
            </a:r>
            <a:endParaRPr lang="en-US" altLang="ko-KR" sz="3200" dirty="0"/>
          </a:p>
          <a:p>
            <a:r>
              <a:rPr lang="en-US" altLang="ko-KR" sz="3200" dirty="0"/>
              <a:t>Luong Attention: </a:t>
            </a:r>
            <a:r>
              <a:rPr lang="ko-KR" altLang="en-US" sz="3200" dirty="0"/>
              <a:t>개념을 깔끔하게 정립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9B35A33E-69A3-4149-BAB2-FE4FBA925D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9653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91B501-9C0B-4981-B50F-AE704924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7"/>
          <a:stretch/>
        </p:blipFill>
        <p:spPr>
          <a:xfrm>
            <a:off x="2209800" y="6235319"/>
            <a:ext cx="18592800" cy="67631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1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838A9E-B837-43A3-BD62-F6317826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810000"/>
            <a:ext cx="18973800" cy="86102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1E1B8-DF48-44B7-AE2A-C854C4C759C9}"/>
              </a:ext>
            </a:extLst>
          </p:cNvPr>
          <p:cNvSpPr/>
          <p:nvPr/>
        </p:nvSpPr>
        <p:spPr>
          <a:xfrm>
            <a:off x="2438400" y="12115800"/>
            <a:ext cx="9220200" cy="73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99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메커니즘과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071DC-098A-414C-B9CF-52FED415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6" y="4267200"/>
            <a:ext cx="16719627" cy="8142023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8517CF-6648-43A6-8FF3-B83B32EBF1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4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219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Attention</a:t>
            </a:r>
            <a:r>
              <a:rPr lang="ko-KR" altLang="en-US" dirty="0"/>
              <a:t>을 기반으로 만들어진 구조</a:t>
            </a:r>
            <a:endParaRPr lang="en-US" altLang="ko-KR" dirty="0"/>
          </a:p>
          <a:p>
            <a:r>
              <a:rPr lang="ko-KR" altLang="en-US" dirty="0"/>
              <a:t>문맥을 잘 처리하고 긴 문장도 안정적으로 다루며 병렬 처리가 가능</a:t>
            </a:r>
          </a:p>
          <a:p>
            <a:r>
              <a:rPr lang="en-US" altLang="ko-KR" dirty="0"/>
              <a:t>Transformer</a:t>
            </a:r>
            <a:r>
              <a:rPr lang="ko-KR" altLang="en-US" dirty="0"/>
              <a:t>를 기반으로 대규모 언어모델</a:t>
            </a:r>
            <a:r>
              <a:rPr lang="en-US" altLang="ko-KR" dirty="0"/>
              <a:t>(LLM, Large Language Model)</a:t>
            </a:r>
            <a:r>
              <a:rPr lang="ko-KR" altLang="en-US" dirty="0"/>
              <a:t>이 만들어짐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LLM:</a:t>
            </a:r>
            <a:r>
              <a:rPr lang="ko-KR" altLang="en-US" dirty="0"/>
              <a:t> </a:t>
            </a:r>
            <a:r>
              <a:rPr lang="en-US" altLang="ko-KR" dirty="0"/>
              <a:t>GPT,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0142CB-101E-48CF-AFEB-50CB06D7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"/>
          <a:stretch/>
        </p:blipFill>
        <p:spPr bwMode="auto">
          <a:xfrm>
            <a:off x="16383000" y="2362200"/>
            <a:ext cx="7202280" cy="10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</a:t>
            </a:r>
            <a:r>
              <a:rPr lang="en-US" altLang="ko-KR" dirty="0"/>
              <a:t>(</a:t>
            </a:r>
            <a:r>
              <a:rPr lang="ko-KR" altLang="en-US" dirty="0"/>
              <a:t>🍎</a:t>
            </a:r>
            <a:r>
              <a:rPr lang="en-US" altLang="ko-KR" dirty="0"/>
              <a:t>)</a:t>
            </a:r>
            <a:r>
              <a:rPr lang="ko-KR" altLang="en-US" dirty="0"/>
              <a:t>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</a:t>
            </a:r>
            <a:r>
              <a:rPr lang="en-US" altLang="ko-KR" dirty="0"/>
              <a:t>: </a:t>
            </a:r>
            <a:r>
              <a:rPr lang="ko-KR" altLang="en-US" dirty="0"/>
              <a:t>경험과 감정으로 언어 이해</a:t>
            </a:r>
          </a:p>
          <a:p>
            <a:r>
              <a:rPr lang="ko-KR" altLang="en-US" dirty="0"/>
              <a:t>컴퓨터</a:t>
            </a:r>
            <a:r>
              <a:rPr lang="en-US" altLang="ko-KR" dirty="0"/>
              <a:t>: </a:t>
            </a:r>
            <a:r>
              <a:rPr lang="ko-KR" altLang="en-US" dirty="0"/>
              <a:t>계산만 가능</a:t>
            </a:r>
          </a:p>
          <a:p>
            <a:r>
              <a:rPr lang="ko-KR" altLang="en-US" dirty="0"/>
              <a:t>언어를 계산 가능한 형태로 변환 필요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8ADC8-81D8-4076-9DAA-FCFA1EC5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r="50000"/>
          <a:stretch/>
        </p:blipFill>
        <p:spPr bwMode="auto">
          <a:xfrm>
            <a:off x="17182478" y="1752600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662286B-9FD3-440B-97B6-2E7F7340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904"/>
          <a:stretch/>
        </p:blipFill>
        <p:spPr bwMode="auto">
          <a:xfrm>
            <a:off x="17182478" y="7681814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F538C3A-EAEE-4EB2-9155-5EC64434B2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145493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26314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en-US" altLang="ko-KR" sz="4800" dirty="0"/>
              <a:t>(Bidirectional Encoder Representations from Transformers)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</a:t>
            </a:r>
            <a:r>
              <a:rPr lang="en-US" altLang="ko-KR" dirty="0"/>
              <a:t>Encoder</a:t>
            </a:r>
            <a:r>
              <a:rPr lang="ko-KR" altLang="en-US" dirty="0"/>
              <a:t>만 사용</a:t>
            </a:r>
            <a:endParaRPr lang="en-US" altLang="ko-KR" dirty="0"/>
          </a:p>
          <a:p>
            <a:r>
              <a:rPr lang="ko-KR" altLang="en-US" dirty="0"/>
              <a:t>양방향 문맥 이해</a:t>
            </a:r>
            <a:endParaRPr lang="en-US" altLang="ko-KR" dirty="0"/>
          </a:p>
          <a:p>
            <a:r>
              <a:rPr lang="ko-KR" altLang="en-US" dirty="0"/>
              <a:t>이해</a:t>
            </a:r>
            <a:r>
              <a:rPr lang="en-US" altLang="ko-KR" dirty="0"/>
              <a:t>(Understanding)</a:t>
            </a:r>
            <a:r>
              <a:rPr lang="ko-KR" altLang="en-US" dirty="0"/>
              <a:t>에 최적화 </a:t>
            </a: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 err="1"/>
              <a:t>질답</a:t>
            </a:r>
            <a:r>
              <a:rPr lang="en-US" altLang="ko-KR" dirty="0"/>
              <a:t>, </a:t>
            </a:r>
            <a:r>
              <a:rPr lang="ko-KR" altLang="en-US" dirty="0" err="1"/>
              <a:t>개체명</a:t>
            </a:r>
            <a:r>
              <a:rPr lang="ko-KR" altLang="en-US" dirty="0"/>
              <a:t> 인식 등에 강함</a:t>
            </a:r>
            <a:endParaRPr lang="en-US" altLang="ko-KR" dirty="0"/>
          </a:p>
          <a:p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MLM (Masked Language Model)</a:t>
            </a:r>
          </a:p>
          <a:p>
            <a:pPr lvl="1"/>
            <a:r>
              <a:rPr lang="en-US" altLang="ko-KR" dirty="0"/>
              <a:t>NSP (Next Sentence Prediction)</a:t>
            </a: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  <p:pic>
        <p:nvPicPr>
          <p:cNvPr id="8" name="Picture 2" descr="확대이미지">
            <a:extLst>
              <a:ext uri="{FF2B5EF4-FFF2-40B4-BE49-F238E27FC236}">
                <a16:creationId xmlns:a16="http://schemas.microsoft.com/office/drawing/2014/main" id="{B88CABA6-8D9B-435F-A6F0-5094859EF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r="72783" b="5650"/>
          <a:stretch/>
        </p:blipFill>
        <p:spPr bwMode="auto">
          <a:xfrm>
            <a:off x="16459200" y="5029201"/>
            <a:ext cx="692031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E230B0-838B-47B4-A6C4-316AB5F74FD1}"/>
              </a:ext>
            </a:extLst>
          </p:cNvPr>
          <p:cNvSpPr/>
          <p:nvPr/>
        </p:nvSpPr>
        <p:spPr>
          <a:xfrm>
            <a:off x="20116800" y="5207000"/>
            <a:ext cx="1600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14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4058900" cy="81280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트랜스포머 </a:t>
            </a:r>
            <a:r>
              <a:rPr lang="ko-KR" altLang="en-US" dirty="0" err="1"/>
              <a:t>디코더</a:t>
            </a:r>
            <a:r>
              <a:rPr lang="ko-KR" altLang="en-US" dirty="0"/>
              <a:t> 구조를 활용</a:t>
            </a:r>
            <a:endParaRPr lang="en-US" altLang="ko-KR" dirty="0"/>
          </a:p>
          <a:p>
            <a:r>
              <a:rPr lang="ko-KR" altLang="en-US" dirty="0"/>
              <a:t>정보 흐름이 왼쪽에서 오른쪽으로만 흐르는 단방향</a:t>
            </a:r>
            <a:r>
              <a:rPr lang="en-US" altLang="ko-KR" dirty="0"/>
              <a:t>(unidirectional)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자기회귀적 생성</a:t>
            </a:r>
            <a:r>
              <a:rPr lang="en-US" altLang="ko-KR" dirty="0"/>
              <a:t>(</a:t>
            </a:r>
            <a:r>
              <a:rPr lang="ko-KR" altLang="en-US" dirty="0"/>
              <a:t>이전 출력을 다시 입력으로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Step 1: "</a:t>
            </a:r>
            <a:r>
              <a:rPr lang="ko-KR" altLang="en-US" dirty="0"/>
              <a:t>나는</a:t>
            </a:r>
            <a:r>
              <a:rPr lang="en-US" altLang="ko-KR" dirty="0"/>
              <a:t>" → "</a:t>
            </a:r>
            <a:r>
              <a:rPr lang="ko-KR" altLang="en-US" dirty="0"/>
              <a:t>학교에</a:t>
            </a:r>
            <a:r>
              <a:rPr lang="en-US" altLang="ko-KR" dirty="0"/>
              <a:t>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Step 2: "</a:t>
            </a:r>
            <a:r>
              <a:rPr lang="ko-KR" altLang="en-US" dirty="0"/>
              <a:t>나는 학교에</a:t>
            </a:r>
            <a:r>
              <a:rPr lang="en-US" altLang="ko-KR" dirty="0"/>
              <a:t>" → "</a:t>
            </a:r>
            <a:r>
              <a:rPr lang="ko-KR" altLang="en-US" dirty="0"/>
              <a:t>갔다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/>
              <a:t>예측</a:t>
            </a:r>
            <a:r>
              <a:rPr lang="en-US" altLang="ko-KR" dirty="0"/>
              <a:t>Step 3: "</a:t>
            </a:r>
            <a:r>
              <a:rPr lang="ko-KR" altLang="en-US" dirty="0"/>
              <a:t>나는 학교에 갔다</a:t>
            </a:r>
            <a:r>
              <a:rPr lang="en-US" altLang="ko-KR" dirty="0"/>
              <a:t>" → "."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Masked Attention: </a:t>
            </a:r>
            <a:r>
              <a:rPr lang="ko-KR" altLang="en-US" dirty="0"/>
              <a:t>미래 단어는 볼 수 없음 </a:t>
            </a:r>
            <a:r>
              <a:rPr lang="en-US" altLang="ko-KR" dirty="0"/>
              <a:t>(Causal)</a:t>
            </a:r>
          </a:p>
        </p:txBody>
      </p:sp>
      <p:pic>
        <p:nvPicPr>
          <p:cNvPr id="48130" name="Picture 2" descr="확대이미지">
            <a:extLst>
              <a:ext uri="{FF2B5EF4-FFF2-40B4-BE49-F238E27FC236}">
                <a16:creationId xmlns:a16="http://schemas.microsoft.com/office/drawing/2014/main" id="{DAF21E27-919E-4049-8DB6-816E5952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 t="5065" r="48577" b="5028"/>
          <a:stretch/>
        </p:blipFill>
        <p:spPr bwMode="auto">
          <a:xfrm>
            <a:off x="16535400" y="5048518"/>
            <a:ext cx="6705600" cy="61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200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GPT-1 (2018) - 1.17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12</a:t>
            </a:r>
            <a:r>
              <a:rPr lang="ko-KR" altLang="en-US" sz="5400" dirty="0"/>
              <a:t>층 </a:t>
            </a:r>
            <a:r>
              <a:rPr lang="en-US" altLang="ko-KR" sz="5400" dirty="0"/>
              <a:t>- </a:t>
            </a:r>
            <a:r>
              <a:rPr lang="ko-KR" altLang="en-US" sz="5400" dirty="0"/>
              <a:t>다음 단어 예측 학습 </a:t>
            </a:r>
            <a:endParaRPr lang="en-US" altLang="ko-KR" sz="5400" dirty="0"/>
          </a:p>
          <a:p>
            <a:r>
              <a:rPr lang="en-US" altLang="ko-KR" sz="5400" dirty="0"/>
              <a:t>GPT-2 (2019) - 15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48</a:t>
            </a:r>
            <a:r>
              <a:rPr lang="ko-KR" altLang="en-US" sz="5400" dirty="0"/>
              <a:t>층 </a:t>
            </a:r>
            <a:r>
              <a:rPr lang="en-US" altLang="ko-KR" sz="5400" dirty="0"/>
              <a:t>- Zero-shot </a:t>
            </a:r>
            <a:r>
              <a:rPr lang="ko-KR" altLang="en-US" sz="5400" dirty="0"/>
              <a:t>능력 출현 </a:t>
            </a:r>
            <a:endParaRPr lang="en-US" altLang="ko-KR" sz="5400" dirty="0"/>
          </a:p>
          <a:p>
            <a:r>
              <a:rPr lang="en-US" altLang="ko-KR" sz="5400" dirty="0"/>
              <a:t>GPT-3 (2020) - 1,750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96</a:t>
            </a:r>
            <a:r>
              <a:rPr lang="ko-KR" altLang="en-US" sz="5400" dirty="0"/>
              <a:t>층 </a:t>
            </a:r>
            <a:r>
              <a:rPr lang="en-US" altLang="ko-KR" sz="5400" dirty="0"/>
              <a:t>- Few-shot Learning - In-context Learning </a:t>
            </a:r>
          </a:p>
          <a:p>
            <a:r>
              <a:rPr lang="en-US" altLang="ko-KR" sz="5400" dirty="0"/>
              <a:t>GPT-4 (2023) - </a:t>
            </a:r>
            <a:r>
              <a:rPr lang="ko-KR" altLang="en-US" sz="5400" dirty="0"/>
              <a:t>추정 </a:t>
            </a:r>
            <a:r>
              <a:rPr lang="en-US" altLang="ko-KR" sz="5400" dirty="0"/>
              <a:t>1</a:t>
            </a:r>
            <a:r>
              <a:rPr lang="ko-KR" altLang="en-US" sz="5400" dirty="0"/>
              <a:t>조</a:t>
            </a:r>
            <a:r>
              <a:rPr lang="en-US" altLang="ko-KR" sz="5400" dirty="0"/>
              <a:t>+ </a:t>
            </a:r>
            <a:r>
              <a:rPr lang="ko-KR" altLang="en-US" sz="5400" dirty="0"/>
              <a:t>파라미터 </a:t>
            </a:r>
            <a:r>
              <a:rPr lang="en-US" altLang="ko-KR" sz="5400" dirty="0"/>
              <a:t>- Multimodal (</a:t>
            </a:r>
            <a:r>
              <a:rPr lang="ko-KR" altLang="en-US" sz="5400" dirty="0"/>
              <a:t>텍스트</a:t>
            </a:r>
            <a:r>
              <a:rPr lang="en-US" altLang="ko-KR" sz="5400" dirty="0"/>
              <a:t>+</a:t>
            </a:r>
            <a:r>
              <a:rPr lang="ko-KR" altLang="en-US" sz="5400" dirty="0"/>
              <a:t>이미지</a:t>
            </a:r>
            <a:r>
              <a:rPr lang="en-US" altLang="ko-KR" sz="5400" dirty="0"/>
              <a:t>)</a:t>
            </a:r>
            <a:endParaRPr lang="ko-KR" altLang="en-US" sz="5400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200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작동 원리</a:t>
            </a:r>
            <a:r>
              <a:rPr lang="en-US" altLang="ko-KR" dirty="0"/>
              <a:t>(AI </a:t>
            </a:r>
            <a:r>
              <a:rPr lang="ko-KR" altLang="en-US" dirty="0"/>
              <a:t>글 생성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단계별 프로세스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지금까지 문장 분석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다음 단어 확률 계산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가장 그럴듯한 단어 선택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문장에 추가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반복</a:t>
            </a:r>
          </a:p>
          <a:p>
            <a:r>
              <a:rPr lang="ko-KR" altLang="en-US" dirty="0"/>
              <a:t>글 생성 </a:t>
            </a:r>
            <a:r>
              <a:rPr lang="en-US" altLang="ko-KR" dirty="0"/>
              <a:t>= </a:t>
            </a:r>
            <a:r>
              <a:rPr lang="ko-KR" altLang="en-US" dirty="0"/>
              <a:t>다음 단어 예측의 연속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81F9EC-E010-496A-980C-0A7F87BDB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/>
          <a:stretch/>
        </p:blipFill>
        <p:spPr bwMode="auto">
          <a:xfrm>
            <a:off x="14554200" y="2514600"/>
            <a:ext cx="8401050" cy="104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96D148-DA8A-42B1-B24B-00F386C60B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Clude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37910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LLM(Large Language Model)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대규모 데이터로 학습됨</a:t>
            </a:r>
            <a:endParaRPr lang="en-US" altLang="ko-KR" dirty="0"/>
          </a:p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파라미터 수 엄청남</a:t>
            </a:r>
          </a:p>
          <a:p>
            <a:pPr lvl="1"/>
            <a:r>
              <a:rPr lang="ko-KR" altLang="en-US" dirty="0"/>
              <a:t>방대한 데이터 학습</a:t>
            </a:r>
          </a:p>
          <a:p>
            <a:pPr lvl="1"/>
            <a:r>
              <a:rPr lang="ko-KR" altLang="en-US" dirty="0"/>
              <a:t>여러 작업 동시 수행</a:t>
            </a:r>
          </a:p>
          <a:p>
            <a:r>
              <a:rPr lang="ko-KR" altLang="en-US" dirty="0"/>
              <a:t>대표 모델</a:t>
            </a:r>
            <a:r>
              <a:rPr lang="en-US" altLang="ko-KR" dirty="0"/>
              <a:t>: GPT, </a:t>
            </a:r>
            <a:r>
              <a:rPr lang="en-US" altLang="ko-KR" dirty="0" err="1"/>
              <a:t>ChatGPT</a:t>
            </a:r>
            <a:r>
              <a:rPr lang="en-US" altLang="ko-KR" dirty="0"/>
              <a:t>, Claude</a:t>
            </a:r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914FAE-742F-4B5C-A390-56C7FA70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4191000"/>
            <a:ext cx="89408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407FA4-3D9D-4938-B1BA-317E0251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620" y="4114800"/>
            <a:ext cx="9233380" cy="91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학습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Pre-training (</a:t>
            </a:r>
            <a:r>
              <a:rPr lang="ko-KR" altLang="en-US" dirty="0"/>
              <a:t>사전학습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대규모 웹 데이터 및 도서를 통해 다음 단어를 예측하며 범용 언어 능력을 습득함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Fine-tuning (</a:t>
            </a:r>
            <a:r>
              <a:rPr lang="ko-KR" altLang="en-US" dirty="0"/>
              <a:t>미세조정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특정 작업</a:t>
            </a:r>
            <a:r>
              <a:rPr lang="en-US" altLang="ko-KR" dirty="0"/>
              <a:t>(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 등</a:t>
            </a:r>
            <a:r>
              <a:rPr lang="en-US" altLang="ko-KR" dirty="0"/>
              <a:t>)</a:t>
            </a:r>
            <a:r>
              <a:rPr lang="ko-KR" altLang="en-US" dirty="0"/>
              <a:t>에 특화된 소량의 데이터를 학습하여 작업 수행 능력을 높임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RLHF (</a:t>
            </a:r>
            <a:r>
              <a:rPr lang="ko-KR" altLang="en-US" dirty="0"/>
              <a:t>인간 피드백 강화학습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인간이 모델의 답변 순위를 평가하여 더 유용하고 안전한 답변을 하도록 정렬함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6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평가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09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자동화 지표 </a:t>
            </a:r>
            <a:r>
              <a:rPr lang="en-US" altLang="ko-KR" sz="2800" dirty="0"/>
              <a:t>(Benchmark)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MMLU, GSM8K </a:t>
            </a:r>
            <a:r>
              <a:rPr lang="ko-KR" altLang="en-US" sz="2400" dirty="0"/>
              <a:t>등 표준화된 문제 풀이를 통해 추론 및 상식 능력을 수치로 확인할 수 있음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텍스트 유사도 </a:t>
            </a:r>
            <a:r>
              <a:rPr lang="en-US" altLang="ko-KR" sz="2800" dirty="0"/>
              <a:t>(Metrics)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정답지</a:t>
            </a:r>
            <a:r>
              <a:rPr lang="en-US" altLang="ko-KR" sz="2400" dirty="0"/>
              <a:t>(Ground Truth)</a:t>
            </a:r>
            <a:r>
              <a:rPr lang="ko-KR" altLang="en-US" sz="2400" dirty="0"/>
              <a:t>와 모델 답변이 얼마나 </a:t>
            </a:r>
            <a:r>
              <a:rPr lang="ko-KR" altLang="en-US" sz="2400" dirty="0" err="1"/>
              <a:t>비슷한지</a:t>
            </a:r>
            <a:r>
              <a:rPr lang="ko-KR" altLang="en-US" sz="2400" dirty="0"/>
              <a:t> 비교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ROUGE, BLEU)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인간 평가 </a:t>
            </a:r>
            <a:r>
              <a:rPr lang="en-US" altLang="ko-KR" sz="2800" dirty="0"/>
              <a:t>(Human Eval)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사람이 직접 답변의 유용성과 안전성을 판단함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en-US" altLang="ko-KR" sz="2800" dirty="0"/>
              <a:t>AI </a:t>
            </a:r>
            <a:r>
              <a:rPr lang="ko-KR" altLang="en-US" sz="2800" dirty="0"/>
              <a:t>평가 </a:t>
            </a:r>
            <a:r>
              <a:rPr lang="en-US" altLang="ko-KR" sz="2800" dirty="0"/>
              <a:t>(LLM-as-a-Judge)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GPT-4 </a:t>
            </a:r>
            <a:r>
              <a:rPr lang="ko-KR" altLang="en-US" sz="2400" dirty="0"/>
              <a:t>같은 고성능 모델이 다른 모델의 답변을 객관적으로 채점함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리더보드 </a:t>
            </a:r>
            <a:r>
              <a:rPr lang="en-US" altLang="ko-KR" sz="2800" dirty="0"/>
              <a:t>(Arena)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사용자들의 블라인드 투표</a:t>
            </a:r>
            <a:r>
              <a:rPr lang="en-US" altLang="ko-KR" sz="2400" dirty="0"/>
              <a:t>(LMSYS Arena)</a:t>
            </a:r>
            <a:r>
              <a:rPr lang="ko-KR" altLang="en-US" sz="2400" dirty="0"/>
              <a:t>를 통해 실시간 상대 순위를 산출함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정렬 검증 </a:t>
            </a:r>
            <a:r>
              <a:rPr lang="en-US" altLang="ko-KR" sz="2800" dirty="0"/>
              <a:t>(Alignment)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모델이 사람의 지시를 얼마나 정확히 </a:t>
            </a:r>
            <a:r>
              <a:rPr lang="ko-KR" altLang="en-US" sz="2400" dirty="0" err="1"/>
              <a:t>따르는지</a:t>
            </a:r>
            <a:r>
              <a:rPr lang="ko-KR" altLang="en-US" sz="2400" dirty="0"/>
              <a:t> </a:t>
            </a:r>
            <a:r>
              <a:rPr lang="en-US" altLang="ko-KR" sz="2400" dirty="0"/>
              <a:t>Instruction Tuning </a:t>
            </a:r>
            <a:r>
              <a:rPr lang="ko-KR" altLang="en-US" sz="2400" dirty="0"/>
              <a:t>결과를 평가함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3934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정체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정답 검색 엔진 ✗</a:t>
            </a:r>
          </a:p>
          <a:p>
            <a:r>
              <a:rPr lang="ko-KR" altLang="en-US" dirty="0"/>
              <a:t>사람처럼 이해하는 </a:t>
            </a:r>
            <a:r>
              <a:rPr lang="en-US" altLang="ko-KR" dirty="0"/>
              <a:t>AI ✗</a:t>
            </a:r>
          </a:p>
          <a:p>
            <a:r>
              <a:rPr lang="ko-KR" altLang="en-US" dirty="0"/>
              <a:t>확률적으로 그럴듯한 문장 생성 ✓</a:t>
            </a:r>
          </a:p>
          <a:p>
            <a:r>
              <a:rPr lang="ko-KR" altLang="en-US" dirty="0"/>
              <a:t>패턴 학습 전문가</a:t>
            </a:r>
          </a:p>
        </p:txBody>
      </p:sp>
    </p:spTree>
    <p:extLst>
      <p:ext uri="{BB962C8B-B14F-4D97-AF65-F5344CB8AC3E}">
        <p14:creationId xmlns:p14="http://schemas.microsoft.com/office/powerpoint/2010/main" val="2139262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 Instruction Tuning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 →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변화 과정</a:t>
            </a:r>
          </a:p>
          <a:p>
            <a:r>
              <a:rPr lang="ko-KR" altLang="en-US" dirty="0"/>
              <a:t>사람이 만든 질문</a:t>
            </a:r>
            <a:r>
              <a:rPr lang="en-US" altLang="ko-KR" dirty="0"/>
              <a:t>-</a:t>
            </a:r>
            <a:r>
              <a:rPr lang="ko-KR" altLang="en-US" dirty="0"/>
              <a:t>답변 예시로 학습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요약해줘</a:t>
            </a:r>
            <a:r>
              <a:rPr lang="en-US" altLang="ko-KR" dirty="0"/>
              <a:t>", "</a:t>
            </a:r>
            <a:r>
              <a:rPr lang="ko-KR" altLang="en-US" dirty="0"/>
              <a:t>쉽게 설명해줘</a:t>
            </a:r>
            <a:r>
              <a:rPr lang="en-US" altLang="ko-KR" dirty="0"/>
              <a:t>" </a:t>
            </a:r>
            <a:r>
              <a:rPr lang="ko-KR" altLang="en-US" dirty="0"/>
              <a:t>등 지시 이해</a:t>
            </a:r>
          </a:p>
          <a:p>
            <a:r>
              <a:rPr lang="ko-KR" altLang="en-US" dirty="0"/>
              <a:t>사람의 의도를 따르도록 훈련</a:t>
            </a:r>
          </a:p>
        </p:txBody>
      </p:sp>
    </p:spTree>
    <p:extLst>
      <p:ext uri="{BB962C8B-B14F-4D97-AF65-F5344CB8AC3E}">
        <p14:creationId xmlns:p14="http://schemas.microsoft.com/office/powerpoint/2010/main" val="1561764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</a:t>
            </a:r>
            <a:r>
              <a:rPr lang="en-US" altLang="ko-KR" sz="4400" dirty="0"/>
              <a:t> RLHF(Reinforcement Learning from Human Feedback)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과정</a:t>
            </a:r>
          </a:p>
          <a:p>
            <a:pPr marL="457200" lvl="1" indent="0">
              <a:buNone/>
            </a:pPr>
            <a:r>
              <a:rPr lang="en-US" altLang="ko-KR" dirty="0"/>
              <a:t>AI</a:t>
            </a:r>
            <a:r>
              <a:rPr lang="ko-KR" altLang="en-US" dirty="0"/>
              <a:t>가 여러 답변 생성</a:t>
            </a:r>
          </a:p>
          <a:p>
            <a:pPr marL="457200" lvl="1" indent="0">
              <a:buNone/>
            </a:pPr>
            <a:r>
              <a:rPr lang="ko-KR" altLang="en-US" dirty="0"/>
              <a:t>사람이 더 좋은 답 선택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선호 학습</a:t>
            </a:r>
          </a:p>
          <a:p>
            <a:r>
              <a:rPr lang="ko-KR" altLang="en-US" dirty="0"/>
              <a:t>확률이 아닌 사람의 선호 반영</a:t>
            </a:r>
          </a:p>
        </p:txBody>
      </p:sp>
    </p:spTree>
    <p:extLst>
      <p:ext uri="{BB962C8B-B14F-4D97-AF65-F5344CB8AC3E}">
        <p14:creationId xmlns:p14="http://schemas.microsoft.com/office/powerpoint/2010/main" val="25245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컴퓨터가 🍎와 🙏차이를 구분할 수 있을까</a:t>
            </a:r>
            <a:r>
              <a:rPr lang="en-US" altLang="ko-KR" dirty="0"/>
              <a:t>?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오늘 사과가 정말 달고 맛있다</a:t>
            </a:r>
            <a:r>
              <a:rPr lang="en-US" altLang="ko-KR" dirty="0"/>
              <a:t>"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어제 일은 미안해</a:t>
            </a:r>
            <a:r>
              <a:rPr lang="en-US" altLang="ko-KR" dirty="0"/>
              <a:t>. </a:t>
            </a:r>
            <a:r>
              <a:rPr lang="ko-KR" altLang="en-US" dirty="0"/>
              <a:t>내 사과를 받아줘</a:t>
            </a:r>
            <a:r>
              <a:rPr lang="en-US" altLang="ko-KR" dirty="0"/>
              <a:t>"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0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MLLM(Multimodal Large Language Model)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텍스트를 넘어서 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영상 함께 처리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그림 보고 설명</a:t>
            </a:r>
            <a:r>
              <a:rPr lang="en-US" altLang="ko-KR" dirty="0"/>
              <a:t>, </a:t>
            </a:r>
            <a:r>
              <a:rPr lang="ko-KR" altLang="en-US" dirty="0"/>
              <a:t>사진 찍어 질문</a:t>
            </a:r>
          </a:p>
          <a:p>
            <a:r>
              <a:rPr lang="ko-KR" altLang="en-US" dirty="0"/>
              <a:t>언어 모델 </a:t>
            </a:r>
            <a:r>
              <a:rPr lang="en-US" altLang="ko-KR" dirty="0"/>
              <a:t>+ Vision </a:t>
            </a:r>
            <a:r>
              <a:rPr lang="ko-KR" altLang="en-US" dirty="0"/>
              <a:t>결합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A8F730C9-938B-44EA-9A28-8535E1C1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5926" b="21111"/>
          <a:stretch/>
        </p:blipFill>
        <p:spPr bwMode="auto">
          <a:xfrm>
            <a:off x="6477000" y="8890000"/>
            <a:ext cx="11430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5E2E8E3C-A597-4A3D-8FDA-9146D63448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https://ncsoft.github.io/ncresearch/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92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생성 </a:t>
            </a:r>
            <a:r>
              <a:rPr lang="en-US" altLang="ko-KR" dirty="0"/>
              <a:t>(Text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 우리 삶의 모든 영역에서 혁신을 가져올 것입니다</a:t>
            </a:r>
            <a:r>
              <a:rPr lang="en-US" altLang="ko-KR" dirty="0"/>
              <a:t>.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교통 등</a:t>
            </a:r>
            <a:r>
              <a:rPr lang="en-US" altLang="ko-KR" dirty="0"/>
              <a:t>...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기사 작성</a:t>
            </a:r>
            <a:r>
              <a:rPr lang="en-US" altLang="ko-KR" dirty="0"/>
              <a:t>, </a:t>
            </a:r>
            <a:r>
              <a:rPr lang="ko-KR" altLang="en-US" dirty="0"/>
              <a:t>소설</a:t>
            </a:r>
            <a:r>
              <a:rPr lang="en-US" altLang="ko-KR" dirty="0"/>
              <a:t>/</a:t>
            </a:r>
            <a:r>
              <a:rPr lang="ko-KR" altLang="en-US" dirty="0"/>
              <a:t>시 창작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112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기계 번역 </a:t>
            </a:r>
            <a:r>
              <a:rPr lang="en-US" altLang="ko-KR" dirty="0"/>
              <a:t>(Machine Translation)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"I love natural language processing”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나는 자연어 처리를 좋아합니다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번역</a:t>
            </a:r>
            <a:r>
              <a:rPr lang="en-US" altLang="ko-KR" dirty="0"/>
              <a:t>, Papago, </a:t>
            </a:r>
            <a:r>
              <a:rPr lang="en-US" altLang="ko-KR" dirty="0" err="1"/>
              <a:t>DeepL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07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요약 </a:t>
            </a:r>
            <a:r>
              <a:rPr lang="en-US" altLang="ko-KR" dirty="0"/>
              <a:t>(Summarization)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3</a:t>
            </a:r>
            <a:r>
              <a:rPr lang="ko-KR" altLang="en-US" dirty="0"/>
              <a:t>페이지 분량의 긴 뉴스 기사</a:t>
            </a:r>
            <a:endParaRPr lang="en-US" altLang="ko-KR" dirty="0"/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오늘 정부는 새로운 </a:t>
            </a:r>
            <a:r>
              <a:rPr lang="en-US" altLang="ko-KR" dirty="0"/>
              <a:t>AI </a:t>
            </a:r>
            <a:r>
              <a:rPr lang="ko-KR" altLang="en-US" dirty="0"/>
              <a:t>정책을 발표했으며</a:t>
            </a:r>
            <a:r>
              <a:rPr lang="en-US" altLang="ko-KR" dirty="0"/>
              <a:t>, </a:t>
            </a:r>
            <a:r>
              <a:rPr lang="ko-KR" altLang="en-US" dirty="0"/>
              <a:t>주요 내용은</a:t>
            </a:r>
            <a:r>
              <a:rPr lang="en-US" altLang="ko-KR" dirty="0"/>
              <a:t>...“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뉴스 요약</a:t>
            </a:r>
            <a:r>
              <a:rPr lang="en-US" altLang="ko-KR" dirty="0"/>
              <a:t>, </a:t>
            </a:r>
            <a:r>
              <a:rPr lang="ko-KR" altLang="en-US" dirty="0"/>
              <a:t>논문 요약</a:t>
            </a:r>
            <a:r>
              <a:rPr lang="en-US" altLang="ko-KR" dirty="0"/>
              <a:t>, </a:t>
            </a:r>
            <a:r>
              <a:rPr lang="ko-KR" altLang="en-US" dirty="0"/>
              <a:t>회의록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793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질문</a:t>
            </a:r>
            <a:r>
              <a:rPr lang="en-US" altLang="ko-KR" dirty="0"/>
              <a:t>-</a:t>
            </a:r>
            <a:r>
              <a:rPr lang="ko-KR" altLang="en-US" dirty="0"/>
              <a:t>답변 </a:t>
            </a:r>
            <a:r>
              <a:rPr lang="en-US" altLang="ko-KR" dirty="0"/>
              <a:t>(Question Answering)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: "</a:t>
            </a:r>
            <a:r>
              <a:rPr lang="ko-KR" altLang="en-US" dirty="0"/>
              <a:t>한국의 수도는 어디인가요</a:t>
            </a:r>
            <a:r>
              <a:rPr lang="en-US" altLang="ko-KR" dirty="0"/>
              <a:t>?“</a:t>
            </a:r>
          </a:p>
          <a:p>
            <a:r>
              <a:rPr lang="ko-KR" altLang="en-US" dirty="0"/>
              <a:t>답변</a:t>
            </a:r>
            <a:r>
              <a:rPr lang="en-US" altLang="ko-KR" dirty="0"/>
              <a:t>: "</a:t>
            </a:r>
            <a:r>
              <a:rPr lang="ko-KR" altLang="en-US" dirty="0"/>
              <a:t>서울입니다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ChatGPT</a:t>
            </a:r>
            <a:r>
              <a:rPr lang="en-US" altLang="ko-KR" dirty="0"/>
              <a:t>, </a:t>
            </a:r>
            <a:r>
              <a:rPr lang="ko-KR" altLang="en-US" dirty="0"/>
              <a:t>고객 상담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30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감정 분석 </a:t>
            </a:r>
            <a:r>
              <a:rPr lang="en-US" altLang="ko-KR" dirty="0"/>
              <a:t>(Sentiment Analysis)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이 영화 진짜 최고예요</a:t>
            </a:r>
            <a:r>
              <a:rPr lang="en-US" altLang="ko-KR" dirty="0"/>
              <a:t>!" → </a:t>
            </a:r>
            <a:r>
              <a:rPr lang="ko-KR" altLang="en-US" dirty="0"/>
              <a:t>긍정 😊 </a:t>
            </a:r>
            <a:r>
              <a:rPr lang="en-US" altLang="ko-KR" dirty="0"/>
              <a:t>(95%)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시간 낭비했네요</a:t>
            </a:r>
            <a:r>
              <a:rPr lang="en-US" altLang="ko-KR" dirty="0"/>
              <a:t>" → </a:t>
            </a:r>
            <a:r>
              <a:rPr lang="ko-KR" altLang="en-US" dirty="0"/>
              <a:t>부정 😞 </a:t>
            </a:r>
            <a:r>
              <a:rPr lang="en-US" altLang="ko-KR" dirty="0"/>
              <a:t>(90%)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그냥 그래요</a:t>
            </a:r>
            <a:r>
              <a:rPr lang="en-US" altLang="ko-KR" dirty="0"/>
              <a:t>" → </a:t>
            </a:r>
            <a:r>
              <a:rPr lang="ko-KR" altLang="en-US" dirty="0"/>
              <a:t>중립 😐 </a:t>
            </a:r>
            <a:r>
              <a:rPr lang="en-US" altLang="ko-KR" dirty="0"/>
              <a:t>(80%)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상품 리뷰 분석</a:t>
            </a:r>
            <a:r>
              <a:rPr lang="en-US" altLang="ko-KR" dirty="0"/>
              <a:t>, SNS </a:t>
            </a:r>
            <a:r>
              <a:rPr lang="ko-KR" altLang="en-US" dirty="0"/>
              <a:t>여론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663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(Named Entity Recognition)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김철수는 서울대학교에서 </a:t>
            </a:r>
            <a:r>
              <a:rPr lang="en-US" altLang="ko-KR" dirty="0"/>
              <a:t>AI</a:t>
            </a:r>
            <a:r>
              <a:rPr lang="ko-KR" altLang="en-US" dirty="0"/>
              <a:t>를 연구한다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  - </a:t>
            </a:r>
            <a:r>
              <a:rPr lang="ko-KR" altLang="en-US" dirty="0"/>
              <a:t>김철수 </a:t>
            </a:r>
            <a:r>
              <a:rPr lang="en-US" altLang="ko-KR" dirty="0"/>
              <a:t>(</a:t>
            </a:r>
            <a:r>
              <a:rPr lang="ko-KR" altLang="en-US" dirty="0"/>
              <a:t>인물</a:t>
            </a:r>
            <a:r>
              <a:rPr lang="en-US" altLang="ko-KR" dirty="0"/>
              <a:t>)  - </a:t>
            </a:r>
            <a:r>
              <a:rPr lang="ko-KR" altLang="en-US" dirty="0"/>
              <a:t>서울대학교 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  - AI 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문서 자동 분류</a:t>
            </a:r>
            <a:r>
              <a:rPr lang="en-US" altLang="ko-KR" dirty="0"/>
              <a:t>, </a:t>
            </a:r>
            <a:r>
              <a:rPr lang="ko-KR" altLang="en-US" dirty="0"/>
              <a:t>정보 추출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074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코드 생성 </a:t>
            </a:r>
            <a:r>
              <a:rPr lang="en-US" altLang="ko-KR" dirty="0"/>
              <a:t>(Code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</a:t>
            </a:r>
            <a:r>
              <a:rPr lang="en-US" altLang="ko-KR" dirty="0"/>
              <a:t>" 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</a:p>
          <a:p>
            <a:pPr marL="457200" lvl="1" indent="0">
              <a:buNone/>
            </a:pPr>
            <a:r>
              <a:rPr lang="en-US" altLang="ko-KR" dirty="0" err="1"/>
              <a:t>my_list</a:t>
            </a:r>
            <a:r>
              <a:rPr lang="en-US" altLang="ko-KR" dirty="0"/>
              <a:t> = [3, 1, 4, 1, 5] </a:t>
            </a:r>
          </a:p>
          <a:p>
            <a:pPr marL="457200" lvl="1" indent="0">
              <a:buNone/>
            </a:pPr>
            <a:r>
              <a:rPr lang="en-US" altLang="ko-KR" dirty="0" err="1"/>
              <a:t>sorted_list</a:t>
            </a:r>
            <a:r>
              <a:rPr lang="en-US" altLang="ko-KR" dirty="0"/>
              <a:t> = sorted(</a:t>
            </a:r>
            <a:r>
              <a:rPr lang="en-US" altLang="ko-KR" dirty="0" err="1"/>
              <a:t>my_list</a:t>
            </a:r>
            <a:r>
              <a:rPr lang="en-US" altLang="ko-KR" dirty="0"/>
              <a:t>) </a:t>
            </a:r>
          </a:p>
          <a:p>
            <a:pPr marL="457200" lvl="1" indent="0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sorted_list</a:t>
            </a:r>
            <a:r>
              <a:rPr lang="en-US" altLang="ko-KR" dirty="0"/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GitHub Copilot,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코딩 도우미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946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 </a:t>
            </a:r>
            <a:r>
              <a:rPr lang="ko-KR" altLang="en-US" dirty="0"/>
              <a:t>핵심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= </a:t>
            </a:r>
            <a:r>
              <a:rPr lang="ko-KR" altLang="en-US" dirty="0"/>
              <a:t>문맥 이해 능력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NLP </a:t>
            </a:r>
            <a:r>
              <a:rPr lang="ko-KR" altLang="en-US" dirty="0"/>
              <a:t>작업에 범용적으로 활용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하나의 모델로 여러 작업 수행 가능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70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환각</a:t>
            </a:r>
            <a:r>
              <a:rPr lang="en-US" altLang="ko-KR" dirty="0"/>
              <a:t>(Hallucination)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자신감 있는 오답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존재하지 않는 책</a:t>
            </a:r>
            <a:r>
              <a:rPr lang="en-US" altLang="ko-KR" dirty="0"/>
              <a:t>/</a:t>
            </a:r>
            <a:r>
              <a:rPr lang="ko-KR" altLang="en-US" dirty="0"/>
              <a:t>논문 언급</a:t>
            </a:r>
          </a:p>
          <a:p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ko-KR" altLang="en-US" dirty="0"/>
              <a:t>정답 검색이 아닌 확률 기반 생성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답변도 사실 확인 필요</a:t>
            </a:r>
          </a:p>
        </p:txBody>
      </p:sp>
    </p:spTree>
    <p:extLst>
      <p:ext uri="{BB962C8B-B14F-4D97-AF65-F5344CB8AC3E}">
        <p14:creationId xmlns:p14="http://schemas.microsoft.com/office/powerpoint/2010/main" val="37826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자연어</a:t>
            </a:r>
            <a:r>
              <a:rPr lang="en-US" altLang="ko-KR" dirty="0"/>
              <a:t>(Natural Language) = </a:t>
            </a:r>
            <a:r>
              <a:rPr lang="ko-KR" altLang="en-US" dirty="0"/>
              <a:t>사람이 쓰는 언어</a:t>
            </a:r>
          </a:p>
          <a:p>
            <a:r>
              <a:rPr lang="ko-KR" altLang="en-US" dirty="0"/>
              <a:t>자연어 처리</a:t>
            </a:r>
            <a:r>
              <a:rPr lang="en-US" altLang="ko-KR" dirty="0"/>
              <a:t>(Natural Language Processing) =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·</a:t>
            </a:r>
            <a:r>
              <a:rPr lang="ko-KR" altLang="en-US" dirty="0"/>
              <a:t>이해</a:t>
            </a:r>
            <a:r>
              <a:rPr lang="en-US" altLang="ko-KR" dirty="0"/>
              <a:t>·</a:t>
            </a:r>
            <a:r>
              <a:rPr lang="ko-KR" altLang="en-US" dirty="0"/>
              <a:t>생성하게 만드는 기술</a:t>
            </a:r>
          </a:p>
          <a:p>
            <a:r>
              <a:rPr lang="ko-KR" altLang="en-US" dirty="0"/>
              <a:t>자연어 처리의 최종 목표는 컴퓨터가 사람의 언어를 이해하고 여러가지 문제를 해결할 수 있도록 하는 것</a:t>
            </a:r>
            <a:endParaRPr lang="en-US" altLang="ko-KR" dirty="0"/>
          </a:p>
          <a:p>
            <a:pPr lvl="1"/>
            <a:r>
              <a:rPr lang="ko-KR" altLang="en-US" dirty="0"/>
              <a:t>이해 </a:t>
            </a:r>
            <a:r>
              <a:rPr lang="en-US" altLang="ko-KR" dirty="0"/>
              <a:t>(Understanding) : “</a:t>
            </a:r>
            <a:r>
              <a:rPr lang="ko-KR" altLang="en-US" dirty="0"/>
              <a:t>이 문장의 의미는</a:t>
            </a:r>
            <a:r>
              <a:rPr lang="en-US" altLang="ko-KR" dirty="0"/>
              <a:t>?” , “</a:t>
            </a:r>
            <a:r>
              <a:rPr lang="ko-KR" altLang="en-US" dirty="0"/>
              <a:t>감정은 긍정</a:t>
            </a:r>
            <a:r>
              <a:rPr lang="en-US" altLang="ko-KR" dirty="0"/>
              <a:t>? </a:t>
            </a:r>
            <a:r>
              <a:rPr lang="ko-KR" altLang="en-US" dirty="0"/>
              <a:t>부정</a:t>
            </a:r>
            <a:r>
              <a:rPr lang="en-US" altLang="ko-KR" dirty="0"/>
              <a:t>?”  </a:t>
            </a:r>
          </a:p>
          <a:p>
            <a:pPr lvl="1"/>
            <a:r>
              <a:rPr lang="ko-KR" altLang="en-US" dirty="0"/>
              <a:t>처리 </a:t>
            </a:r>
            <a:r>
              <a:rPr lang="en-US" altLang="ko-KR" dirty="0"/>
              <a:t>(Processing):  “</a:t>
            </a:r>
            <a:r>
              <a:rPr lang="ko-KR" altLang="en-US" dirty="0"/>
              <a:t>핵심 단어는</a:t>
            </a:r>
            <a:r>
              <a:rPr lang="en-US" altLang="ko-KR" dirty="0"/>
              <a:t>?”, “</a:t>
            </a:r>
            <a:r>
              <a:rPr lang="ko-KR" altLang="en-US" dirty="0"/>
              <a:t>어떤 내용인가</a:t>
            </a:r>
            <a:r>
              <a:rPr lang="en-US" altLang="ko-KR" dirty="0"/>
              <a:t>?”   </a:t>
            </a:r>
          </a:p>
          <a:p>
            <a:pPr lvl="1"/>
            <a:r>
              <a:rPr lang="ko-KR" altLang="en-US" dirty="0"/>
              <a:t>생성 </a:t>
            </a:r>
            <a:r>
              <a:rPr lang="en-US" altLang="ko-KR" dirty="0"/>
              <a:t>(Generation):  “</a:t>
            </a:r>
            <a:r>
              <a:rPr lang="ko-KR" altLang="en-US" dirty="0"/>
              <a:t>자연스러운 답변 만들기</a:t>
            </a:r>
            <a:r>
              <a:rPr lang="en-US" altLang="ko-KR" dirty="0"/>
              <a:t>”,  ”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2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개인정보 보호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절대 입력 금지 정보</a:t>
            </a:r>
          </a:p>
          <a:p>
            <a:pPr marL="457200" lvl="1" indent="0">
              <a:buNone/>
            </a:pPr>
            <a:r>
              <a:rPr lang="ko-KR" altLang="en-US" dirty="0"/>
              <a:t>친구 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</a:p>
          <a:p>
            <a:pPr marL="457200" lvl="1" indent="0">
              <a:buNone/>
            </a:pP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집 주소</a:t>
            </a:r>
          </a:p>
          <a:p>
            <a:pPr marL="457200" lvl="1" indent="0">
              <a:buNone/>
            </a:pPr>
            <a:r>
              <a:rPr lang="ko-KR" altLang="en-US" dirty="0"/>
              <a:t>학교 이름 등</a:t>
            </a:r>
          </a:p>
          <a:p>
            <a:r>
              <a:rPr lang="ko-KR" altLang="en-US" dirty="0" err="1"/>
              <a:t>챗봇에</a:t>
            </a:r>
            <a:r>
              <a:rPr lang="ko-KR" altLang="en-US" dirty="0"/>
              <a:t> 개인정보 공유 → 위험</a:t>
            </a:r>
          </a:p>
        </p:txBody>
      </p:sp>
    </p:spTree>
    <p:extLst>
      <p:ext uri="{BB962C8B-B14F-4D97-AF65-F5344CB8AC3E}">
        <p14:creationId xmlns:p14="http://schemas.microsoft.com/office/powerpoint/2010/main" val="55439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  <a:p>
            <a:r>
              <a:rPr lang="ko-KR" altLang="en-US" dirty="0"/>
              <a:t>특정 집단</a:t>
            </a:r>
            <a:r>
              <a:rPr lang="en-US" altLang="ko-KR" dirty="0"/>
              <a:t>/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국가에 대한 고정관념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차별 발언</a:t>
            </a:r>
            <a:r>
              <a:rPr lang="en-US" altLang="ko-KR" dirty="0"/>
              <a:t>, </a:t>
            </a:r>
            <a:r>
              <a:rPr lang="ko-KR" altLang="en-US" dirty="0"/>
              <a:t>누구의 책임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AI? </a:t>
            </a:r>
            <a:r>
              <a:rPr lang="ko-KR" altLang="en-US" dirty="0"/>
              <a:t>개발자</a:t>
            </a:r>
            <a:r>
              <a:rPr lang="en-US" altLang="ko-KR" dirty="0"/>
              <a:t>? </a:t>
            </a:r>
            <a:r>
              <a:rPr lang="ko-KR" altLang="en-US" dirty="0"/>
              <a:t>데이터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512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842B658A-21FC-4EE7-AEC8-7A6356C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46CD3AA7-C71A-431F-8501-58B0BA3A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5B4D2-A426-4A3A-991B-F954DC83491B}"/>
              </a:ext>
            </a:extLst>
          </p:cNvPr>
          <p:cNvSpPr txBox="1"/>
          <p:nvPr/>
        </p:nvSpPr>
        <p:spPr>
          <a:xfrm>
            <a:off x="11368881" y="9191367"/>
            <a:ext cx="1062037" cy="71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atin typeface="Pretendard SemiBold" panose="020B0600000101010101" charset="-127"/>
                <a:ea typeface="Pretendard SemiBold" panose="020B0600000101010101" charset="-127"/>
              </a:rPr>
              <a:t>VS</a:t>
            </a:r>
            <a:endParaRPr lang="ko-KR" altLang="en-US" sz="4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6AD8F5B-88CC-48E8-9018-37F7CACDA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658328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 한계</a:t>
            </a:r>
            <a:r>
              <a:rPr lang="en-US" altLang="ko-KR" dirty="0"/>
              <a:t>: </a:t>
            </a:r>
            <a:r>
              <a:rPr lang="ko-KR" altLang="en-US" dirty="0"/>
              <a:t>윤리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표절</a:t>
            </a:r>
          </a:p>
          <a:p>
            <a:r>
              <a:rPr lang="ko-KR" altLang="en-US" dirty="0"/>
              <a:t>숙제 대리 작성</a:t>
            </a:r>
          </a:p>
          <a:p>
            <a:r>
              <a:rPr lang="ko-KR" altLang="en-US" dirty="0"/>
              <a:t>시험 부정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 도구는 도구일 뿐</a:t>
            </a:r>
            <a:r>
              <a:rPr lang="en-US" altLang="ko-KR" dirty="0"/>
              <a:t>, </a:t>
            </a:r>
            <a:r>
              <a:rPr lang="ko-KR" altLang="en-US" dirty="0"/>
              <a:t>책임은 사용자</a:t>
            </a:r>
          </a:p>
        </p:txBody>
      </p:sp>
    </p:spTree>
    <p:extLst>
      <p:ext uri="{BB962C8B-B14F-4D97-AF65-F5344CB8AC3E}">
        <p14:creationId xmlns:p14="http://schemas.microsoft.com/office/powerpoint/2010/main" val="2091090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잘하는 것 </a:t>
            </a:r>
            <a:r>
              <a:rPr lang="en-US" altLang="ko-KR" dirty="0"/>
              <a:t>vs </a:t>
            </a:r>
            <a:r>
              <a:rPr lang="ko-KR" altLang="en-US" dirty="0"/>
              <a:t>못하는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잘하는 것</a:t>
            </a:r>
          </a:p>
          <a:p>
            <a:pPr marL="457200" lvl="1" indent="0">
              <a:buNone/>
            </a:pP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초안 작성</a:t>
            </a:r>
          </a:p>
          <a:p>
            <a:r>
              <a:rPr lang="ko-KR" altLang="en-US" dirty="0"/>
              <a:t>못하는 것</a:t>
            </a:r>
          </a:p>
          <a:p>
            <a:pPr marL="457200" lvl="1" indent="0">
              <a:buNone/>
            </a:pPr>
            <a:r>
              <a:rPr lang="ko-KR" altLang="en-US" dirty="0"/>
              <a:t>진짜 이해</a:t>
            </a:r>
            <a:r>
              <a:rPr lang="en-US" altLang="ko-KR" dirty="0"/>
              <a:t>, </a:t>
            </a:r>
            <a:r>
              <a:rPr lang="ko-KR" altLang="en-US" dirty="0"/>
              <a:t>창의적 판단</a:t>
            </a:r>
            <a:r>
              <a:rPr lang="en-US" altLang="ko-KR" dirty="0"/>
              <a:t>, </a:t>
            </a:r>
            <a:r>
              <a:rPr lang="ko-KR" altLang="en-US" dirty="0"/>
              <a:t>책임</a:t>
            </a:r>
          </a:p>
          <a:p>
            <a:r>
              <a:rPr lang="ko-KR" altLang="en-US" dirty="0"/>
              <a:t>최종 판단은 인간의 몫</a:t>
            </a:r>
          </a:p>
        </p:txBody>
      </p:sp>
    </p:spTree>
    <p:extLst>
      <p:ext uri="{BB962C8B-B14F-4D97-AF65-F5344CB8AC3E}">
        <p14:creationId xmlns:p14="http://schemas.microsoft.com/office/powerpoint/2010/main" val="1048027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잘 쓰는 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자기 주도 탐구</a:t>
            </a:r>
          </a:p>
          <a:p>
            <a:r>
              <a:rPr lang="ko-KR" altLang="en-US" dirty="0"/>
              <a:t>좋은 질문 능력</a:t>
            </a:r>
          </a:p>
          <a:p>
            <a:r>
              <a:rPr lang="ko-KR" altLang="en-US" dirty="0"/>
              <a:t>비판적 사고</a:t>
            </a:r>
          </a:p>
          <a:p>
            <a:r>
              <a:rPr lang="ko-KR" altLang="en-US" dirty="0"/>
              <a:t>협업 능력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+AI)</a:t>
            </a:r>
          </a:p>
          <a:p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활용 시</a:t>
            </a:r>
            <a:r>
              <a:rPr lang="en-US" altLang="ko-KR" dirty="0"/>
              <a:t>, </a:t>
            </a:r>
            <a:r>
              <a:rPr lang="ko-KR" altLang="en-US" dirty="0"/>
              <a:t>명확한 목표 제시</a:t>
            </a:r>
          </a:p>
          <a:p>
            <a:pPr lvl="1"/>
            <a:r>
              <a:rPr lang="ko-KR" altLang="en-US" dirty="0"/>
              <a:t>나쁜 예</a:t>
            </a:r>
            <a:r>
              <a:rPr lang="en-US" altLang="ko-KR" dirty="0"/>
              <a:t>: "</a:t>
            </a:r>
            <a:r>
              <a:rPr lang="ko-KR" altLang="en-US" dirty="0"/>
              <a:t>김치찌개 만들어줘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"</a:t>
            </a:r>
            <a:r>
              <a:rPr lang="ko-KR" altLang="en-US" dirty="0"/>
              <a:t>돼지고기 듬뿍 넣은 김치찌개</a:t>
            </a:r>
            <a:r>
              <a:rPr lang="en-US" altLang="ko-KR" dirty="0"/>
              <a:t>, </a:t>
            </a:r>
            <a:r>
              <a:rPr lang="ko-KR" altLang="en-US" dirty="0"/>
              <a:t>중간 맵기</a:t>
            </a:r>
            <a:r>
              <a:rPr lang="en-US" altLang="ko-KR" dirty="0"/>
              <a:t>, 4</a:t>
            </a:r>
            <a:r>
              <a:rPr lang="ko-KR" altLang="en-US" dirty="0"/>
              <a:t>인분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구체적일수록 좋은 결과</a:t>
            </a:r>
          </a:p>
        </p:txBody>
      </p:sp>
    </p:spTree>
    <p:extLst>
      <p:ext uri="{BB962C8B-B14F-4D97-AF65-F5344CB8AC3E}">
        <p14:creationId xmlns:p14="http://schemas.microsoft.com/office/powerpoint/2010/main" val="3596131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시대의 직업 변화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직업이 통째로 사라진다 ✗ </a:t>
            </a:r>
            <a:endParaRPr lang="en-US" altLang="ko-KR" dirty="0"/>
          </a:p>
          <a:p>
            <a:r>
              <a:rPr lang="ko-KR" altLang="en-US" dirty="0"/>
              <a:t>업무 방식이 바뀐다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endParaRPr lang="ko-KR" altLang="en-US" dirty="0"/>
          </a:p>
          <a:p>
            <a:pPr lvl="1"/>
            <a:r>
              <a:rPr lang="ko-KR" altLang="en-US" dirty="0"/>
              <a:t>번역가 → </a:t>
            </a:r>
            <a:r>
              <a:rPr lang="en-US" altLang="ko-KR" dirty="0"/>
              <a:t>AI </a:t>
            </a:r>
            <a:r>
              <a:rPr lang="ko-KR" altLang="en-US" dirty="0"/>
              <a:t>퀄리티 검수 </a:t>
            </a:r>
            <a:r>
              <a:rPr lang="en-US" altLang="ko-KR" dirty="0"/>
              <a:t>+ </a:t>
            </a:r>
            <a:r>
              <a:rPr lang="ko-KR" altLang="en-US" dirty="0"/>
              <a:t>통번역</a:t>
            </a:r>
          </a:p>
          <a:p>
            <a:pPr lvl="1"/>
            <a:r>
              <a:rPr lang="ko-KR" altLang="en-US" dirty="0"/>
              <a:t>작가 → </a:t>
            </a:r>
            <a:r>
              <a:rPr lang="en-US" altLang="ko-KR" dirty="0"/>
              <a:t>AI </a:t>
            </a:r>
            <a:r>
              <a:rPr lang="ko-KR" altLang="en-US" dirty="0"/>
              <a:t>협업 작가</a:t>
            </a:r>
          </a:p>
        </p:txBody>
      </p:sp>
    </p:spTree>
    <p:extLst>
      <p:ext uri="{BB962C8B-B14F-4D97-AF65-F5344CB8AC3E}">
        <p14:creationId xmlns:p14="http://schemas.microsoft.com/office/powerpoint/2010/main" val="842670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엔지니어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서비스 기획자</a:t>
            </a:r>
          </a:p>
          <a:p>
            <a:r>
              <a:rPr lang="ko-KR" altLang="en-US" dirty="0"/>
              <a:t>언어를 다루는 똑똑한 프로그램 개발자</a:t>
            </a:r>
          </a:p>
        </p:txBody>
      </p:sp>
    </p:spTree>
    <p:extLst>
      <p:ext uri="{BB962C8B-B14F-4D97-AF65-F5344CB8AC3E}">
        <p14:creationId xmlns:p14="http://schemas.microsoft.com/office/powerpoint/2010/main" val="359508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필요한 과목</a:t>
            </a:r>
            <a:r>
              <a:rPr lang="en-US" altLang="ko-KR" dirty="0"/>
              <a:t>/</a:t>
            </a:r>
            <a:r>
              <a:rPr lang="ko-KR" altLang="en-US" dirty="0"/>
              <a:t>능력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</a:p>
          <a:p>
            <a:r>
              <a:rPr lang="ko-KR" altLang="en-US" dirty="0"/>
              <a:t>정보</a:t>
            </a:r>
            <a:r>
              <a:rPr lang="en-US" altLang="ko-KR" dirty="0"/>
              <a:t>: </a:t>
            </a:r>
            <a:r>
              <a:rPr lang="ko-KR" altLang="en-US" dirty="0"/>
              <a:t>프로그래밍 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국어</a:t>
            </a:r>
            <a:r>
              <a:rPr lang="en-US" altLang="ko-KR" dirty="0"/>
              <a:t>: </a:t>
            </a:r>
            <a:r>
              <a:rPr lang="ko-KR" altLang="en-US" dirty="0"/>
              <a:t>언어 감각</a:t>
            </a:r>
          </a:p>
        </p:txBody>
      </p:sp>
    </p:spTree>
    <p:extLst>
      <p:ext uri="{BB962C8B-B14F-4D97-AF65-F5344CB8AC3E}">
        <p14:creationId xmlns:p14="http://schemas.microsoft.com/office/powerpoint/2010/main" val="3231874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학습 로드맵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기초</a:t>
            </a:r>
          </a:p>
          <a:p>
            <a:r>
              <a:rPr lang="ko-KR" altLang="en-US" dirty="0"/>
              <a:t>기본 수학 개념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기초</a:t>
            </a:r>
          </a:p>
          <a:p>
            <a:r>
              <a:rPr lang="en-US" altLang="ko-KR" dirty="0"/>
              <a:t>NLP </a:t>
            </a:r>
            <a:r>
              <a:rPr lang="ko-KR" altLang="en-US" dirty="0"/>
              <a:t>라이브러리 체험</a:t>
            </a:r>
          </a:p>
          <a:p>
            <a:r>
              <a:rPr lang="ko-KR" altLang="en-US" dirty="0"/>
              <a:t>프로젝트 실습</a:t>
            </a:r>
          </a:p>
        </p:txBody>
      </p:sp>
    </p:spTree>
    <p:extLst>
      <p:ext uri="{BB962C8B-B14F-4D97-AF65-F5344CB8AC3E}">
        <p14:creationId xmlns:p14="http://schemas.microsoft.com/office/powerpoint/2010/main" val="340124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처리가 쓰이는 곳</a:t>
            </a:r>
          </a:p>
          <a:p>
            <a:pPr lvl="1"/>
            <a:r>
              <a:rPr lang="ko-KR" altLang="en-US" dirty="0"/>
              <a:t>음성 비서 </a:t>
            </a:r>
            <a:r>
              <a:rPr lang="en-US" altLang="ko-KR" dirty="0"/>
              <a:t>(</a:t>
            </a:r>
            <a:r>
              <a:rPr lang="ko-KR" altLang="en-US" dirty="0" err="1"/>
              <a:t>빅스비</a:t>
            </a:r>
            <a:r>
              <a:rPr lang="en-US" altLang="ko-KR" dirty="0"/>
              <a:t>, </a:t>
            </a:r>
            <a:r>
              <a:rPr lang="ko-KR" altLang="en-US" dirty="0"/>
              <a:t>시리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번역 </a:t>
            </a:r>
            <a:r>
              <a:rPr lang="en-US" altLang="ko-KR" dirty="0"/>
              <a:t>(</a:t>
            </a:r>
            <a:r>
              <a:rPr lang="ko-KR" altLang="en-US" dirty="0" err="1"/>
              <a:t>파파고</a:t>
            </a:r>
            <a:r>
              <a:rPr lang="en-US" altLang="ko-KR" dirty="0"/>
              <a:t>, </a:t>
            </a:r>
            <a:r>
              <a:rPr lang="ko-KR" altLang="en-US" dirty="0"/>
              <a:t>구글 번역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ChatGPT</a:t>
            </a:r>
            <a:r>
              <a:rPr lang="en-US" altLang="ko-KR" dirty="0"/>
              <a:t>, Claude)</a:t>
            </a:r>
          </a:p>
          <a:p>
            <a:pPr lvl="1"/>
            <a:r>
              <a:rPr lang="ko-KR" altLang="en-US" dirty="0"/>
              <a:t>추천 시스템 </a:t>
            </a:r>
            <a:r>
              <a:rPr lang="en-US" altLang="ko-KR" dirty="0"/>
              <a:t>(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필터링 </a:t>
            </a:r>
            <a:r>
              <a:rPr lang="en-US" altLang="ko-KR" dirty="0"/>
              <a:t>(</a:t>
            </a:r>
            <a:r>
              <a:rPr lang="ko-KR" altLang="en-US" dirty="0"/>
              <a:t>욕설 필터</a:t>
            </a:r>
            <a:r>
              <a:rPr lang="en-US" altLang="ko-KR" dirty="0"/>
              <a:t>, </a:t>
            </a:r>
            <a:r>
              <a:rPr lang="ko-KR" altLang="en-US" dirty="0"/>
              <a:t>스팸 메일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80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→</a:t>
            </a:r>
            <a:r>
              <a:rPr lang="en-US" altLang="ko-KR" dirty="0"/>
              <a:t> AI</a:t>
            </a:r>
            <a:r>
              <a:rPr lang="ko-KR" altLang="en-US" dirty="0"/>
              <a:t>를 올바르게 이해하는 기초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는 언어를 이해하지 않음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 문맥 계산</a:t>
            </a:r>
            <a:r>
              <a:rPr lang="en-US" altLang="ko-KR" dirty="0"/>
              <a:t>, </a:t>
            </a:r>
            <a:r>
              <a:rPr lang="ko-KR" altLang="en-US" dirty="0"/>
              <a:t>확률로 선택</a:t>
            </a:r>
          </a:p>
          <a:p>
            <a:r>
              <a:rPr lang="ko-KR" altLang="en-US" dirty="0"/>
              <a:t>이해하는 것처럼 보이게 계산</a:t>
            </a:r>
          </a:p>
          <a:p>
            <a:r>
              <a:rPr lang="ko-KR" altLang="en-US" dirty="0"/>
              <a:t>원리를 알면 더 잘 활용 가능</a:t>
            </a:r>
          </a:p>
        </p:txBody>
      </p:sp>
    </p:spTree>
    <p:extLst>
      <p:ext uri="{BB962C8B-B14F-4D97-AF65-F5344CB8AC3E}">
        <p14:creationId xmlns:p14="http://schemas.microsoft.com/office/powerpoint/2010/main" val="3283229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73914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Reference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9CF634-208B-4336-B821-5572C1558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학술 및 대학 강의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https://cs231n.stanford.edu/slides/2025/lecture_1_part_1.pdf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https://cs231n.stanford.edu/slides/2025/lecture_7.pdf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 err="1"/>
              <a:t>Bahdanau</a:t>
            </a:r>
            <a:r>
              <a:rPr lang="en-US" altLang="ko-KR" sz="2000" dirty="0"/>
              <a:t> Attention: Neural Machine Translation by Jointly Learning to Align and Translate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Luong Attention: Effective Approaches to Attention-based Neural Machine Translation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BERT: Pre-training of Deep Bidirectional Transformers for Language Understanding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기술 블로그 및 온라인 학습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https://wikidocs.net/22886 (</a:t>
            </a:r>
            <a:r>
              <a:rPr lang="ko-KR" altLang="en-US" sz="2000" dirty="0"/>
              <a:t>딥 러닝을 이용한 자연어 처리 입문</a:t>
            </a:r>
            <a:r>
              <a:rPr lang="en-US" altLang="ko-KR" sz="2000" dirty="0"/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https://colah.github.io/posts/2015-08-Understanding-LSTMs/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https://ratsgo.github.io/natural%20language%20processing/2017/03/09/rnnlstm/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https://ncsoft.github.io/ncresearch/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https://www.codestates.com/blog/content/</a:t>
            </a:r>
            <a:r>
              <a:rPr lang="ko-KR" altLang="en-US" sz="2000" dirty="0" err="1"/>
              <a:t>머신러닝</a:t>
            </a:r>
            <a:r>
              <a:rPr lang="en-US" altLang="ko-KR" sz="2000" dirty="0"/>
              <a:t>-</a:t>
            </a:r>
            <a:r>
              <a:rPr lang="ko-KR" altLang="en-US" sz="2000" dirty="0" err="1"/>
              <a:t>딥러닝개념</a:t>
            </a:r>
            <a:endParaRPr lang="ko-KR" altLang="en-US" sz="2000" dirty="0"/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https://blog.bizspring.co.kr/</a:t>
            </a:r>
            <a:r>
              <a:rPr lang="ko-KR" altLang="en-US" sz="2000" dirty="0" err="1"/>
              <a:t>테크</a:t>
            </a:r>
            <a:r>
              <a:rPr lang="en-US" altLang="ko-KR" sz="2000" dirty="0"/>
              <a:t>/</a:t>
            </a:r>
            <a:r>
              <a:rPr lang="ko-KR" altLang="en-US" sz="2000" dirty="0"/>
              <a:t>자연어</a:t>
            </a:r>
            <a:r>
              <a:rPr lang="en-US" altLang="ko-KR" sz="2000" dirty="0"/>
              <a:t>-</a:t>
            </a:r>
            <a:r>
              <a:rPr lang="ko-KR" altLang="en-US" sz="2000" dirty="0"/>
              <a:t>처리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-natural-language-processing/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 출처</a:t>
            </a:r>
          </a:p>
          <a:p>
            <a:pPr lvl="1">
              <a:lnSpc>
                <a:spcPct val="170000"/>
              </a:lnSpc>
            </a:pPr>
            <a:r>
              <a:rPr lang="ko-KR" altLang="en-US" sz="2000" dirty="0"/>
              <a:t>본 발표 자료에 포함된 이미지는 인공지능 모델 </a:t>
            </a:r>
            <a:r>
              <a:rPr lang="en-US" altLang="ko-KR" sz="2000" dirty="0"/>
              <a:t>Gemini</a:t>
            </a:r>
            <a:r>
              <a:rPr lang="ko-KR" altLang="en-US" sz="2000" dirty="0"/>
              <a:t>와 </a:t>
            </a:r>
            <a:r>
              <a:rPr lang="en-US" altLang="ko-KR" sz="2000" dirty="0"/>
              <a:t>Claude</a:t>
            </a:r>
            <a:r>
              <a:rPr lang="ko-KR" altLang="en-US" sz="2000" dirty="0"/>
              <a:t>를 사용하여 생성함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935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79575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84500" y="4597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99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</TotalTime>
  <Words>6691</Words>
  <Application>Microsoft Office PowerPoint</Application>
  <PresentationFormat>사용자 지정</PresentationFormat>
  <Paragraphs>843</Paragraphs>
  <Slides>92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Pretendard Black</vt:lpstr>
      <vt:lpstr>-apple-system</vt:lpstr>
      <vt:lpstr>Wingdings</vt:lpstr>
      <vt:lpstr>Pretendard SemiBold</vt:lpstr>
      <vt:lpstr>Google Sans Text</vt:lpstr>
      <vt:lpstr>Pretendard ExtraBold</vt:lpstr>
      <vt:lpstr>맑은 고딕</vt:lpstr>
      <vt:lpstr>Arial</vt:lpstr>
      <vt:lpstr>source-serif-pro</vt:lpstr>
      <vt:lpstr>디자인 사용자 지정</vt:lpstr>
      <vt:lpstr>PowerPoint 프레젠테이션</vt:lpstr>
      <vt:lpstr>PowerPoint 프레젠테이션</vt:lpstr>
      <vt:lpstr>PowerPoint 프레젠테이션</vt:lpstr>
      <vt:lpstr>AI, 머신러닝, 딥러닝, 자연어처리의 관계</vt:lpstr>
      <vt:lpstr>AI, 머신러닝, 딥러닝, 자연어처리의 관계</vt:lpstr>
      <vt:lpstr>AI는 말(🍎)을 이해할 수 있을까?</vt:lpstr>
      <vt:lpstr>AI는 말을 이해할 수 있을까?</vt:lpstr>
      <vt:lpstr>자연어 처리란?</vt:lpstr>
      <vt:lpstr>자연어 처리란?</vt:lpstr>
      <vt:lpstr>자연어 처리, 왜 어려울까? </vt:lpstr>
      <vt:lpstr>자연어 처리, 왜 어려울까? </vt:lpstr>
      <vt:lpstr>자연어 처리 과정</vt:lpstr>
      <vt:lpstr>자연어 처리 과정</vt:lpstr>
      <vt:lpstr>자연어 처리 과정</vt:lpstr>
      <vt:lpstr>전처리 (Preprocessing)</vt:lpstr>
      <vt:lpstr>전처리 (Preprocessing)</vt:lpstr>
      <vt:lpstr>전처리 (Preprocessing)</vt:lpstr>
      <vt:lpstr>전처리 (Preprocessing)</vt:lpstr>
      <vt:lpstr>벡터화(임베딩)</vt:lpstr>
      <vt:lpstr>왜 벡터(숫자)로 바꿀까?</vt:lpstr>
      <vt:lpstr>벡터화 방법</vt:lpstr>
      <vt:lpstr>벡터화 방법: 번호 붙이기 (인덱싱)</vt:lpstr>
      <vt:lpstr>벡터화 방법: 원-핫 인코딩 (One-Hot Encoding)</vt:lpstr>
      <vt:lpstr>벡터화 방법: 빈도로 표현하기(BoW, Bag of Words)</vt:lpstr>
      <vt:lpstr>벡터화 방법: 빈도로 표현하기 (TF-IDF, Term Frequency - Inverse Document Frequency)</vt:lpstr>
      <vt:lpstr>벡터화 방법: 빈도로 표현하기 (TF-IDF, Term Frequency - Inverse Document Frequency)</vt:lpstr>
      <vt:lpstr>벡터화 방법: 단어 의미 학습(Word2Vec)</vt:lpstr>
      <vt:lpstr>벡터화 방법: 단어 의미 학습(Word2Vec)</vt:lpstr>
      <vt:lpstr>벡터화 방법: 단어 의미 학습(Word2Vec)</vt:lpstr>
      <vt:lpstr>문맥을 읽으면서 의미를 파악하는 방법은?</vt:lpstr>
      <vt:lpstr>언어 모델(Language Model)이란?</vt:lpstr>
      <vt:lpstr>언어 모델(Language Model)이란?</vt:lpstr>
      <vt:lpstr>언어 모델(Language Model)의 발전</vt:lpstr>
      <vt:lpstr>언어 모델(Language Model)의 발전</vt:lpstr>
      <vt:lpstr>언어 모델(Language Model)의 발전</vt:lpstr>
      <vt:lpstr>Vanilla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LSTM (Long Short-Term Memory)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Attention 메커니즘</vt:lpstr>
      <vt:lpstr>Attention 메커니즘</vt:lpstr>
      <vt:lpstr>Attention 메커니즘</vt:lpstr>
      <vt:lpstr>Attention 메커니즘</vt:lpstr>
      <vt:lpstr>Attention 메커니즘과 Transformer</vt:lpstr>
      <vt:lpstr>Transformer 구조</vt:lpstr>
      <vt:lpstr>BERT(Bidirectional Encoder Representations from Transformers)</vt:lpstr>
      <vt:lpstr>GPT (Generative Pre-trained Transformer)</vt:lpstr>
      <vt:lpstr>GPT (Generative Pre-trained Transformer)</vt:lpstr>
      <vt:lpstr>GPT 작동 원리(AI 글 생성 과정)</vt:lpstr>
      <vt:lpstr>LLM(Large Language Model) 이란?</vt:lpstr>
      <vt:lpstr>LLM 학습 방법</vt:lpstr>
      <vt:lpstr>LLM 평가 방법</vt:lpstr>
      <vt:lpstr>ChatGPT의 정체</vt:lpstr>
      <vt:lpstr>ChatGPT 학습 방법: Instruction Tuning</vt:lpstr>
      <vt:lpstr>ChatGPT 학습 방법: RLHF(Reinforcement Learning from Human Feedback)</vt:lpstr>
      <vt:lpstr>MLLM(Multimodal Large Language Model)</vt:lpstr>
      <vt:lpstr>언어 모델의 활용 예시: 텍스트 생성 (Text Generation)</vt:lpstr>
      <vt:lpstr>언어 모델의 활용 예시: 기계 번역 (Machine Translation)</vt:lpstr>
      <vt:lpstr>언어 모델의 활용 예시: 텍스트 요약 (Summarization)</vt:lpstr>
      <vt:lpstr>언어 모델의 활용 예시: 질문-답변 (Question Answering)</vt:lpstr>
      <vt:lpstr>언어 모델의 활용 예시: 감정 분석 (Sentiment Analysis)</vt:lpstr>
      <vt:lpstr>언어 모델의 활용 예시: 개체명 인식 (Named Entity Recognition)</vt:lpstr>
      <vt:lpstr>언어 모델의 활용 예시: 코드 생성 (Code Generation)</vt:lpstr>
      <vt:lpstr>언어 모델(Language Model) 핵심</vt:lpstr>
      <vt:lpstr>AI 한계: 환각(Hallucination)</vt:lpstr>
      <vt:lpstr>AI 한계: 개인정보 보호</vt:lpstr>
      <vt:lpstr>AI 한계: 편향과 공정성</vt:lpstr>
      <vt:lpstr>AI 한계: 편향과 공정성</vt:lpstr>
      <vt:lpstr>AI 한계: 윤리</vt:lpstr>
      <vt:lpstr>AI가 잘하는 것 vs 못하는 것</vt:lpstr>
      <vt:lpstr>AI 잘 쓰는 법</vt:lpstr>
      <vt:lpstr>AI 시대의 직업 변화</vt:lpstr>
      <vt:lpstr>자연어처리 관련 직업</vt:lpstr>
      <vt:lpstr>자연어처리 관련 직업: 필요한 과목/능력</vt:lpstr>
      <vt:lpstr>자연어처리 관련 직업: 학습 로드맵</vt:lpstr>
      <vt:lpstr>핵심 정리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유주연</dc:creator>
  <cp:lastModifiedBy>dbwnd</cp:lastModifiedBy>
  <cp:revision>133</cp:revision>
  <dcterms:created xsi:type="dcterms:W3CDTF">2006-08-16T00:00:00Z</dcterms:created>
  <dcterms:modified xsi:type="dcterms:W3CDTF">2026-01-19T05:27:44Z</dcterms:modified>
</cp:coreProperties>
</file>